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p:regular r:id="rId34"/>
      <p:bold r:id="rId35"/>
      <p:italic r:id="rId36"/>
      <p:boldItalic r:id="rId37"/>
    </p:embeddedFont>
    <p:embeddedFont>
      <p:font typeface="Nunito"/>
      <p:regular r:id="rId38"/>
      <p:bold r:id="rId39"/>
      <p:italic r:id="rId40"/>
      <p:boldItalic r:id="rId41"/>
    </p:embeddedFont>
    <p:embeddedFont>
      <p:font typeface="Lato"/>
      <p:regular r:id="rId42"/>
      <p:bold r:id="rId43"/>
      <p:italic r:id="rId44"/>
      <p:boldItalic r:id="rId45"/>
    </p:embeddedFont>
    <p:embeddedFont>
      <p:font typeface="Maven Pro"/>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Nunito-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46" Type="http://schemas.openxmlformats.org/officeDocument/2006/relationships/font" Target="fonts/MavenPro-regular.fntdata"/><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MavenPro-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bold.fntdata"/><Relationship Id="rId12" Type="http://schemas.openxmlformats.org/officeDocument/2006/relationships/slide" Target="slides/slide6.xml"/><Relationship Id="rId34" Type="http://schemas.openxmlformats.org/officeDocument/2006/relationships/font" Target="fonts/Raleway-regular.fntdata"/><Relationship Id="rId15" Type="http://schemas.openxmlformats.org/officeDocument/2006/relationships/slide" Target="slides/slide9.xml"/><Relationship Id="rId37" Type="http://schemas.openxmlformats.org/officeDocument/2006/relationships/font" Target="fonts/Raleway-boldItalic.fntdata"/><Relationship Id="rId14" Type="http://schemas.openxmlformats.org/officeDocument/2006/relationships/slide" Target="slides/slide8.xml"/><Relationship Id="rId36" Type="http://schemas.openxmlformats.org/officeDocument/2006/relationships/font" Target="fonts/Raleway-italic.fntdata"/><Relationship Id="rId17" Type="http://schemas.openxmlformats.org/officeDocument/2006/relationships/slide" Target="slides/slide11.xml"/><Relationship Id="rId39" Type="http://schemas.openxmlformats.org/officeDocument/2006/relationships/font" Target="fonts/Nunito-bold.fntdata"/><Relationship Id="rId16" Type="http://schemas.openxmlformats.org/officeDocument/2006/relationships/slide" Target="slides/slide10.xml"/><Relationship Id="rId38" Type="http://schemas.openxmlformats.org/officeDocument/2006/relationships/font" Target="fonts/Nuni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sights.globalspec.com/article/13768/dynamic-wireless-charging-success-in-long-haul-ev-truck-tes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c8027f46e_1_2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c8027f46e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c39831f6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c39831f6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Large-scale electrification of transport has substantially disrupted the traditional business models of electric utilities and new challenges in the field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c74e3bd2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cc74e3bd2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Large-scale electrification of transport has substantially disrupted the traditional business models of electric utilities and new challenges in the field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f1684ee1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cf1684ee1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https://insights.globalspec.com/article/13768/dynamic-wireless-charging-success-in-long-haul-ev-truck-test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cf1684ee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cf1684ee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 If an EV is required to charge from a charging station (if dynamic WPT is not available), it can charge from different charging stations (station 1 or station 2). Station 1 is closer to the EV, but have higher charging price, also the traffic congestion is high on the road. However, charging station 2 has longer distance, but no traffic on the road and also charging price is lower ($0.15/kWh).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cf1684ee1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cf1684ee1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 aggregator  :  flexible EV management business models.  EV charging or discharging can be more effectively managed to avoid/reduce the peak load, provide load demand in special cases, participate grid frequency and voltage regulation, and use energy generated from renewable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https://www.forbes.com/sites/jamesmorris/2021/03/13/why-is-teslas-full-self-driving-only-level-2-autonomous/?sh=2387ecdb6a32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f1684ee1d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f1684ee1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cf1684ee1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cf1684ee1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
              <a:t>Homogeneity in charging standards and devices can bring the cost down and make EVs more popular in the market.</a:t>
            </a:r>
            <a:endParaRPr/>
          </a:p>
          <a:p>
            <a:pPr indent="-298450" lvl="0" marL="457200" rtl="0" algn="l">
              <a:spcBef>
                <a:spcPts val="0"/>
              </a:spcBef>
              <a:spcAft>
                <a:spcPts val="0"/>
              </a:spcAft>
              <a:buSzPts val="1100"/>
              <a:buAutoNum type="arabicParenR"/>
            </a:pPr>
            <a:r>
              <a:rPr lang="en"/>
              <a:t>not all the EV models support all levels of charging,</a:t>
            </a:r>
            <a:endParaRPr/>
          </a:p>
          <a:p>
            <a:pPr indent="-298450" lvl="0" marL="457200" rtl="0" algn="l">
              <a:spcBef>
                <a:spcPts val="0"/>
              </a:spcBef>
              <a:spcAft>
                <a:spcPts val="0"/>
              </a:spcAft>
              <a:buSzPts val="1100"/>
              <a:buAutoNum type="arabicParenR"/>
            </a:pPr>
            <a:r>
              <a:rPr lang="en"/>
              <a:t>---</a:t>
            </a:r>
            <a:endParaRPr/>
          </a:p>
          <a:p>
            <a:pPr indent="-298450" lvl="0" marL="457200" rtl="0" algn="l">
              <a:spcBef>
                <a:spcPts val="0"/>
              </a:spcBef>
              <a:spcAft>
                <a:spcPts val="0"/>
              </a:spcAft>
              <a:buSzPts val="1100"/>
              <a:buAutoNum type="arabicParenR"/>
            </a:pPr>
            <a:r>
              <a:rPr lang="en"/>
              <a:t>The establishment of private fast-charging facilities, such as at home, is still an issue, which normally requires EV owners to have permissions from the local utility providers and government. This lengthy process demotivates EV owners to set up private fast- charging facilities to meet their demands.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f1684ee1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cf1684ee1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Coor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f1684ee1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cf1684ee1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c71635b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c71635b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c39831f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c39831f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39831f6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39831f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c39831f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c39831f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51202" lvl="0" marL="0" marR="111116" rtl="0" algn="just">
              <a:lnSpc>
                <a:spcPct val="109343"/>
              </a:lnSpc>
              <a:spcBef>
                <a:spcPts val="742"/>
              </a:spcBef>
              <a:spcAft>
                <a:spcPts val="0"/>
              </a:spcAft>
              <a:buClr>
                <a:schemeClr val="dk1"/>
              </a:buClr>
              <a:buSzPts val="1100"/>
              <a:buFont typeface="Arial"/>
              <a:buNone/>
            </a:pPr>
            <a:r>
              <a:rPr lang="en" sz="797">
                <a:solidFill>
                  <a:schemeClr val="dk1"/>
                </a:solidFill>
              </a:rPr>
              <a:t>The conventional transportation system that incorporates an internal  combustion engine (ICE) is the major contributor to air pollution [</a:t>
            </a:r>
            <a:r>
              <a:rPr lang="en" sz="797">
                <a:solidFill>
                  <a:srgbClr val="0D7FAC"/>
                </a:solidFill>
              </a:rPr>
              <a:t>1</a:t>
            </a:r>
            <a:r>
              <a:rPr lang="en" sz="797">
                <a:solidFill>
                  <a:schemeClr val="dk1"/>
                </a:solidFill>
              </a:rPr>
              <a:t>]. To  reduce air pollution and oil dependence in the transportation sector,  there has been an increased overall market adoption of electric vehicles  (EVs) in recent years. EVs use batteries, ultracapacitors, and fuel cells as  energy sources, which have no dependency on fossil fuel and no polluted  gas emission.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c39831f6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c39831f6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50088" lvl="0" marL="2429" marR="109800" rtl="0" algn="just">
              <a:lnSpc>
                <a:spcPct val="109223"/>
              </a:lnSpc>
              <a:spcBef>
                <a:spcPts val="1162"/>
              </a:spcBef>
              <a:spcAft>
                <a:spcPts val="0"/>
              </a:spcAft>
              <a:buNone/>
            </a:pPr>
            <a:r>
              <a:rPr lang="en" sz="797">
                <a:solidFill>
                  <a:schemeClr val="dk1"/>
                </a:solidFill>
              </a:rPr>
              <a:t>The evolution of EVs has created new dimensions in transportation  and electric power industry. To operate this new technology uniformly  all over the globe, it is essential to standardize every aspect of it.</a:t>
            </a:r>
            <a:endParaRPr sz="797">
              <a:solidFill>
                <a:schemeClr val="dk1"/>
              </a:solidFill>
            </a:endParaRPr>
          </a:p>
          <a:p>
            <a:pPr indent="0" lvl="0" marL="90686" marR="21258" rtl="0" algn="just">
              <a:lnSpc>
                <a:spcPct val="109379"/>
              </a:lnSpc>
              <a:spcBef>
                <a:spcPts val="36"/>
              </a:spcBef>
              <a:spcAft>
                <a:spcPts val="0"/>
              </a:spcAft>
              <a:buNone/>
            </a:pPr>
            <a:r>
              <a:rPr lang="en" sz="797">
                <a:solidFill>
                  <a:schemeClr val="dk1"/>
                </a:solidFill>
              </a:rPr>
              <a:t>During charging/discharging from the grid, EVs act like a  distributed energy resource (DER). Thus, the grid interconnection  standards of DERs also apply on EVGI.</a:t>
            </a:r>
            <a:endParaRPr sz="797">
              <a:solidFill>
                <a:schemeClr val="dk1"/>
              </a:solidFill>
            </a:endParaRPr>
          </a:p>
          <a:p>
            <a:pPr indent="0" lvl="0" marL="0" marR="21703" rtl="0" algn="l">
              <a:spcBef>
                <a:spcPts val="1162"/>
              </a:spcBef>
              <a:spcAft>
                <a:spcPts val="0"/>
              </a:spcAft>
              <a:buNone/>
            </a:pPr>
            <a:r>
              <a:rPr lang="en" sz="797">
                <a:solidFill>
                  <a:schemeClr val="dk1"/>
                </a:solidFill>
              </a:rPr>
              <a:t>Different countries follow different charging standards</a:t>
            </a:r>
            <a:endParaRPr sz="797">
              <a:solidFill>
                <a:schemeClr val="dk1"/>
              </a:solidFill>
            </a:endParaRPr>
          </a:p>
          <a:p>
            <a:pPr indent="0" lvl="0" marL="0" marR="21258" rtl="0" algn="just">
              <a:lnSpc>
                <a:spcPct val="109379"/>
              </a:lnSpc>
              <a:spcBef>
                <a:spcPts val="36"/>
              </a:spcBef>
              <a:spcAft>
                <a:spcPts val="0"/>
              </a:spcAft>
              <a:buNone/>
            </a:pPr>
            <a:r>
              <a:rPr lang="en" sz="797">
                <a:solidFill>
                  <a:schemeClr val="dk1"/>
                </a:solidFill>
              </a:rPr>
              <a:t>The major difference among these charging standards lies in the ports/connectors design. Manufacturers are trying to come up with a common charging connector to avoid charging standard conflicts.</a:t>
            </a:r>
            <a:endParaRPr sz="797">
              <a:solidFill>
                <a:schemeClr val="dk1"/>
              </a:solidFill>
            </a:endParaRPr>
          </a:p>
          <a:p>
            <a:pPr indent="0" lvl="0" marL="0" marR="21258" rtl="0" algn="just">
              <a:lnSpc>
                <a:spcPct val="109379"/>
              </a:lnSpc>
              <a:spcBef>
                <a:spcPts val="36"/>
              </a:spcBef>
              <a:spcAft>
                <a:spcPts val="0"/>
              </a:spcAft>
              <a:buNone/>
            </a:pPr>
            <a:r>
              <a:rPr lang="en" sz="797">
                <a:solidFill>
                  <a:schemeClr val="dk1"/>
                </a:solidFill>
              </a:rPr>
              <a:t>In US, SAE standard connectors can be used for both AC and DC charging. Tesla has designed its own connector which can perform fast AC and DC charging.Tesla has also made connectors which acts as a convertor from SAE standard connectors can be used in Tesla charging stations. Charging connector like “combo” which is widely used in Europe. It adds separate DC pins to the existing ac charging connectors. All the connectors and ports are quite different from each other.</a:t>
            </a:r>
            <a:endParaRPr sz="797">
              <a:solidFill>
                <a:schemeClr val="dk1"/>
              </a:solidFill>
            </a:endParaRPr>
          </a:p>
          <a:p>
            <a:pPr indent="0" lvl="0" marL="0" marR="21258" rtl="0" algn="just">
              <a:lnSpc>
                <a:spcPct val="109379"/>
              </a:lnSpc>
              <a:spcBef>
                <a:spcPts val="36"/>
              </a:spcBef>
              <a:spcAft>
                <a:spcPts val="0"/>
              </a:spcAft>
              <a:buNone/>
            </a:pPr>
            <a:r>
              <a:t/>
            </a:r>
            <a:endParaRPr sz="797">
              <a:solidFill>
                <a:schemeClr val="dk1"/>
              </a:solidFill>
            </a:endParaRPr>
          </a:p>
          <a:p>
            <a:pPr indent="0" lvl="0" marL="0" marR="21258" rtl="0" algn="just">
              <a:lnSpc>
                <a:spcPct val="109379"/>
              </a:lnSpc>
              <a:spcBef>
                <a:spcPts val="36"/>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f1684ee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f1684ee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c74e3bd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c74e3bd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c74e3bd22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c74e3bd22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f1684ee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f1684ee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f1684ee1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f1684ee1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If the capacity of VANET can be expanded to integrate power grid, traffic network, EVs and users, it can help to move forward for better EVGI experience.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c39831f6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c39831f6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6752" rtl="0" algn="just">
              <a:lnSpc>
                <a:spcPct val="109420"/>
              </a:lnSpc>
              <a:spcBef>
                <a:spcPts val="1162"/>
              </a:spcBef>
              <a:spcAft>
                <a:spcPts val="0"/>
              </a:spcAft>
              <a:buNone/>
            </a:pPr>
            <a:r>
              <a:rPr lang="en" sz="797">
                <a:solidFill>
                  <a:schemeClr val="dk1"/>
                </a:solidFill>
              </a:rPr>
              <a:t>EVs can be divided into two main categories: hybrid electric vehicles  (HEVs) and all-electric vehicles (AEVs) [</a:t>
            </a:r>
            <a:r>
              <a:rPr lang="en" sz="797">
                <a:solidFill>
                  <a:srgbClr val="0D7FAC"/>
                </a:solidFill>
              </a:rPr>
              <a:t>17</a:t>
            </a:r>
            <a:r>
              <a:rPr lang="en" sz="797">
                <a:solidFill>
                  <a:schemeClr val="dk1"/>
                </a:solidFill>
              </a:rPr>
              <a:t>,</a:t>
            </a:r>
            <a:r>
              <a:rPr lang="en" sz="797">
                <a:solidFill>
                  <a:srgbClr val="0D7FAC"/>
                </a:solidFill>
              </a:rPr>
              <a:t>18</a:t>
            </a:r>
            <a:r>
              <a:rPr lang="en" sz="797">
                <a:solidFill>
                  <a:schemeClr val="dk1"/>
                </a:solidFill>
              </a:rPr>
              <a:t>]. AEVs are equipped with  only electric motors powered by electrical sources. AEVs can be further  classified into Battery EVs (BEVs) and Fuel Cell EVs (FCEVs). A FCEV  does not require an external charging system. However, a BEV relies  only on external power from the grid for charging the storage unit. A  plug-in hybrid EV (PHEV) is one type of HEVs with an option to recharge  its battery from the grid. In this study, BEVs and PHEVs are together  named as EVs.</a:t>
            </a:r>
            <a:endParaRPr sz="797">
              <a:solidFill>
                <a:schemeClr val="dk1"/>
              </a:solidFill>
            </a:endParaRPr>
          </a:p>
          <a:p>
            <a:pPr indent="0" lvl="0" marL="0" marR="106752" rtl="0" algn="just">
              <a:lnSpc>
                <a:spcPct val="109420"/>
              </a:lnSpc>
              <a:spcBef>
                <a:spcPts val="1162"/>
              </a:spcBef>
              <a:spcAft>
                <a:spcPts val="0"/>
              </a:spcAft>
              <a:buNone/>
            </a:pPr>
            <a:r>
              <a:rPr lang="en" sz="797">
                <a:solidFill>
                  <a:schemeClr val="dk1"/>
                </a:solidFill>
              </a:rPr>
              <a:t>Some technical specifications of commercially available EVs  released by different manufacturers. The  approximate charging time required to charge the vehicle from 0% to at  least 80% in different charging standards are also shown in the table.  Here, Level 1 corresponds to the charging voltage of 110–120 V, Level 2  is of 220–240 V and Level 3 or DC fast charging (DCFC) is of 200–800 V.  It can be noticed that the range of an EV based on battery drive is about  100 km for most of the vehicles, and several models have the  battery-drive ranges around 200 km–400 km.  </a:t>
            </a:r>
            <a:endParaRPr sz="797">
              <a:solidFill>
                <a:schemeClr val="dk1"/>
              </a:solidFill>
            </a:endParaRPr>
          </a:p>
          <a:p>
            <a:pPr indent="0" lvl="0" marL="0" marR="106752" rtl="0" algn="just">
              <a:lnSpc>
                <a:spcPct val="109420"/>
              </a:lnSpc>
              <a:spcBef>
                <a:spcPts val="1162"/>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c39831f6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c39831f6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06723" rtl="0" algn="l">
              <a:lnSpc>
                <a:spcPct val="109278"/>
              </a:lnSpc>
              <a:spcBef>
                <a:spcPts val="1162"/>
              </a:spcBef>
              <a:spcAft>
                <a:spcPts val="0"/>
              </a:spcAft>
              <a:buNone/>
            </a:pPr>
            <a:r>
              <a:rPr lang="en" sz="797">
                <a:solidFill>
                  <a:schemeClr val="dk1"/>
                </a:solidFill>
              </a:rPr>
              <a:t>The modern EV technologies are comparatively new, and EVs are now gaining popularity  due to several advantages, such as zero emission, no dependency on  fossil fuel, efficient, relatively silent, and so on. Research on EVs has  been focused on increasing vehicle range and efficiency, reducing the  price as well as developing methods for an efficient charging system.  </a:t>
            </a:r>
            <a:endParaRPr sz="797">
              <a:solidFill>
                <a:schemeClr val="dk1"/>
              </a:solidFill>
            </a:endParaRPr>
          </a:p>
          <a:p>
            <a:pPr indent="506" lvl="0" marL="0" marR="109698" rtl="0" algn="l">
              <a:lnSpc>
                <a:spcPct val="109319"/>
              </a:lnSpc>
              <a:spcBef>
                <a:spcPts val="1323"/>
              </a:spcBef>
              <a:spcAft>
                <a:spcPts val="0"/>
              </a:spcAft>
              <a:buNone/>
            </a:pPr>
            <a:r>
              <a:rPr lang="en" sz="797">
                <a:solidFill>
                  <a:schemeClr val="dk1"/>
                </a:solidFill>
              </a:rPr>
              <a:t>The list of countries leading  the sales of EVs in 2018</a:t>
            </a:r>
            <a:endParaRPr sz="797">
              <a:solidFill>
                <a:schemeClr val="dk1"/>
              </a:solidFill>
            </a:endParaRPr>
          </a:p>
          <a:p>
            <a:pPr indent="506" lvl="0" marL="0" marR="109698" rtl="0" algn="l">
              <a:lnSpc>
                <a:spcPct val="109319"/>
              </a:lnSpc>
              <a:spcBef>
                <a:spcPts val="1323"/>
              </a:spcBef>
              <a:spcAft>
                <a:spcPts val="0"/>
              </a:spcAft>
              <a:buClr>
                <a:schemeClr val="dk1"/>
              </a:buClr>
              <a:buSzPts val="1100"/>
              <a:buFont typeface="Arial"/>
              <a:buNone/>
            </a:pPr>
            <a:r>
              <a:rPr lang="en" sz="797">
                <a:solidFill>
                  <a:schemeClr val="dk1"/>
                </a:solidFill>
              </a:rPr>
              <a:t>Despite numerous advantages of EVs, only a handful of countries are participating in the  global EV market. The primary reasons are the high cost and production  number being limited. </a:t>
            </a:r>
            <a:endParaRPr sz="797">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c39831f6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c39831f6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c39831f6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c39831f6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7191" lvl="0" marL="457200" marR="109627" rtl="0" algn="just">
              <a:lnSpc>
                <a:spcPct val="150000"/>
              </a:lnSpc>
              <a:spcBef>
                <a:spcPts val="1323"/>
              </a:spcBef>
              <a:spcAft>
                <a:spcPts val="0"/>
              </a:spcAft>
              <a:buClr>
                <a:schemeClr val="dk1"/>
              </a:buClr>
              <a:buSzPts val="765"/>
              <a:buChar char="●"/>
            </a:pPr>
            <a:r>
              <a:rPr lang="en" sz="765">
                <a:solidFill>
                  <a:schemeClr val="dk1"/>
                </a:solidFill>
              </a:rPr>
              <a:t>Among EV charging component standardization organizations, International Organization for Standardization (ISO) works on  standardizing EVs as a whole , and the others work on component level  specification.  </a:t>
            </a:r>
            <a:endParaRPr sz="765">
              <a:solidFill>
                <a:schemeClr val="dk1"/>
              </a:solidFill>
            </a:endParaRPr>
          </a:p>
          <a:p>
            <a:pPr indent="-277191" lvl="0" marL="457200" marR="109627" rtl="0" algn="just">
              <a:lnSpc>
                <a:spcPct val="150000"/>
              </a:lnSpc>
              <a:spcBef>
                <a:spcPts val="0"/>
              </a:spcBef>
              <a:spcAft>
                <a:spcPts val="0"/>
              </a:spcAft>
              <a:buClr>
                <a:schemeClr val="dk1"/>
              </a:buClr>
              <a:buSzPts val="765"/>
              <a:buChar char="●"/>
            </a:pPr>
            <a:r>
              <a:rPr lang="en" sz="765">
                <a:solidFill>
                  <a:schemeClr val="dk1"/>
                </a:solidFill>
              </a:rPr>
              <a:t>The grid integration standards handle EV charging/discharging with  the grid. There are two major players in  grid interconnection standards, namely The Institute of Electrical and  Electronics Engineers (IEEE), and Underwriters’ Laboratories (UL).  </a:t>
            </a:r>
            <a:endParaRPr sz="765">
              <a:solidFill>
                <a:schemeClr val="dk1"/>
              </a:solidFill>
            </a:endParaRPr>
          </a:p>
          <a:p>
            <a:pPr indent="-277191" lvl="0" marL="457200" marR="109627" rtl="0" algn="just">
              <a:lnSpc>
                <a:spcPct val="150000"/>
              </a:lnSpc>
              <a:spcBef>
                <a:spcPts val="0"/>
              </a:spcBef>
              <a:spcAft>
                <a:spcPts val="0"/>
              </a:spcAft>
              <a:buClr>
                <a:schemeClr val="dk1"/>
              </a:buClr>
              <a:buSzPts val="765"/>
              <a:buChar char="●"/>
            </a:pPr>
            <a:r>
              <a:rPr lang="en" sz="765">
                <a:solidFill>
                  <a:schemeClr val="dk1"/>
                </a:solidFill>
              </a:rPr>
              <a:t>The safety standards for EV charging and grid integration are defined  by most of the above mentioned organizations. However, organizations  like The National Fire Protection Association (NFPA) and National  Electric Code (NEC) work on safety measures mainly. </a:t>
            </a:r>
            <a:endParaRPr sz="100">
              <a:solidFill>
                <a:schemeClr val="dk1"/>
              </a:solidFill>
            </a:endParaRPr>
          </a:p>
          <a:p>
            <a:pPr indent="0" lvl="0" marL="0" rtl="0" algn="l">
              <a:spcBef>
                <a:spcPts val="0"/>
              </a:spcBef>
              <a:spcAft>
                <a:spcPts val="0"/>
              </a:spcAft>
              <a:buNone/>
            </a:pPr>
            <a:r>
              <a:t/>
            </a:r>
            <a:endParaRPr sz="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c39831f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c39831f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51709" lvl="0" marL="1315" marR="110801" rtl="0" algn="just">
              <a:lnSpc>
                <a:spcPct val="109320"/>
              </a:lnSpc>
              <a:spcBef>
                <a:spcPts val="119"/>
              </a:spcBef>
              <a:spcAft>
                <a:spcPts val="0"/>
              </a:spcAft>
              <a:buNone/>
            </a:pPr>
            <a:r>
              <a:rPr lang="en" sz="797">
                <a:solidFill>
                  <a:schemeClr val="dk1"/>
                </a:solidFill>
              </a:rPr>
              <a:t>AC charging has  different voltage and frequency levels based on the power system of a  concerned country. In terms of the voltage levels, AC charging can be  divided into Levels 1, 2 and 3 charging, where level 3 has the highest  charging voltage. The Levels 1 and 2 charging facilities can be installed in a private location while setting up of Level 3 charging facilities,  involving separate wiring and transformer, requires permission from  utility providers and are usually built in public charging stations. At the  same voltage level, DC charging is faster and usually has a high charging  power capacity. The latest DC fast charging (DCFC) technology can  fully charge an EV within as low as 20 min</a:t>
            </a:r>
            <a:endParaRPr sz="797">
              <a:solidFill>
                <a:schemeClr val="dk1"/>
              </a:solidFill>
            </a:endParaRPr>
          </a:p>
          <a:p>
            <a:pPr indent="152112" lvl="0" marL="88258" marR="22026" rtl="0" algn="just">
              <a:lnSpc>
                <a:spcPct val="109320"/>
              </a:lnSpc>
              <a:spcBef>
                <a:spcPts val="119"/>
              </a:spcBef>
              <a:spcAft>
                <a:spcPts val="0"/>
              </a:spcAft>
              <a:buNone/>
            </a:pPr>
            <a:r>
              <a:rPr lang="en" sz="797">
                <a:solidFill>
                  <a:schemeClr val="dk1"/>
                </a:solidFill>
              </a:rPr>
              <a:t>The charging circuit can be accommodated either in a car (on-board  charging) or in a charging station (off-board charging).  Onboard charger allows the EV owner to recharge their car  batteries wherever power supply is available [</a:t>
            </a:r>
            <a:r>
              <a:rPr lang="en" sz="797">
                <a:solidFill>
                  <a:srgbClr val="0D7FAC"/>
                </a:solidFill>
              </a:rPr>
              <a:t>74</a:t>
            </a:r>
            <a:r>
              <a:rPr lang="en" sz="797">
                <a:solidFill>
                  <a:schemeClr val="dk1"/>
                </a:solidFill>
              </a:rPr>
              <a:t>]. It is compact in size,  lightweight, and low cost but possesses low power delivery capacity. which causes a longer charging time and affects the driver  satisfaction. Contrarily, off-board EV charger has less concerns in weight  and size [</a:t>
            </a:r>
            <a:r>
              <a:rPr lang="en" sz="797">
                <a:solidFill>
                  <a:srgbClr val="0D7FAC"/>
                </a:solidFill>
              </a:rPr>
              <a:t>76–79</a:t>
            </a:r>
            <a:r>
              <a:rPr lang="en" sz="797">
                <a:solidFill>
                  <a:schemeClr val="dk1"/>
                </a:solidFill>
              </a:rPr>
              <a:t>] and facilitates multiple charging modes including slow  and fast charging schemes in the same infrastructure. However, setting  up off-board chargers can be expensive due to the multiple charging  schemes within a charging station. Apart from on and off-board chargers, wireless charging can be  considered as a third type of charging system, in which the energizing  coils are set up outside the vehicle, but the receiving coil and converter  are mounted inside the vehicle</a:t>
            </a:r>
            <a:endParaRPr sz="797">
              <a:solidFill>
                <a:schemeClr val="dk1"/>
              </a:solidFill>
            </a:endParaRPr>
          </a:p>
          <a:p>
            <a:pPr indent="153024" lvl="0" marL="0" marR="110204" rtl="0" algn="just">
              <a:lnSpc>
                <a:spcPct val="109420"/>
              </a:lnSpc>
              <a:spcBef>
                <a:spcPts val="113"/>
              </a:spcBef>
              <a:spcAft>
                <a:spcPts val="0"/>
              </a:spcAft>
              <a:buNone/>
            </a:pPr>
            <a:r>
              <a:rPr lang="en" sz="797">
                <a:solidFill>
                  <a:schemeClr val="dk1"/>
                </a:solidFill>
              </a:rPr>
              <a:t>A conductive  charging system maintains physical contact between the power supply  and the battery on-board whereas a contactless charging system transfers power without any physical contact. </a:t>
            </a:r>
            <a:endParaRPr sz="797">
              <a:solidFill>
                <a:schemeClr val="dk1"/>
              </a:solidFill>
            </a:endParaRPr>
          </a:p>
          <a:p>
            <a:pPr indent="153733" lvl="0" marL="708" marR="110204" rtl="0" algn="just">
              <a:lnSpc>
                <a:spcPct val="109261"/>
              </a:lnSpc>
              <a:spcBef>
                <a:spcPts val="119"/>
              </a:spcBef>
              <a:spcAft>
                <a:spcPts val="0"/>
              </a:spcAft>
              <a:buNone/>
            </a:pPr>
            <a:r>
              <a:rPr lang="en" sz="797">
                <a:solidFill>
                  <a:schemeClr val="dk1"/>
                </a:solidFill>
              </a:rPr>
              <a:t>Conductive charging can be subdivided into slow charging (Levels 1  and 2) and fast charging (Level 3 or DCFC). The latest charging stations  use DCFC to charge the vehicles, and it is the key to increase the  popularity of EVs. Contactless charging system typically uses WPT technology to charge  the battery. WPT system can operate in every voltage levels (Levels 1, 2  and 3) and has the power rating up to 20 KW. The recorded efficiency is  up to 90%. </a:t>
            </a:r>
            <a:endParaRPr sz="797">
              <a:solidFill>
                <a:schemeClr val="dk1"/>
              </a:solidFill>
            </a:endParaRPr>
          </a:p>
          <a:p>
            <a:pPr indent="153733" lvl="0" marL="708" marR="110204" rtl="0" algn="just">
              <a:lnSpc>
                <a:spcPct val="109261"/>
              </a:lnSpc>
              <a:spcBef>
                <a:spcPts val="119"/>
              </a:spcBef>
              <a:spcAft>
                <a:spcPts val="0"/>
              </a:spcAft>
              <a:buNone/>
            </a:pPr>
            <a:r>
              <a:t/>
            </a:r>
            <a:endParaRPr sz="797">
              <a:solidFill>
                <a:schemeClr val="dk1"/>
              </a:solidFill>
            </a:endParaRPr>
          </a:p>
          <a:p>
            <a:pPr indent="153126" lvl="0" marL="607" marR="110173" rtl="0" algn="l">
              <a:lnSpc>
                <a:spcPct val="109320"/>
              </a:lnSpc>
              <a:spcBef>
                <a:spcPts val="119"/>
              </a:spcBef>
              <a:spcAft>
                <a:spcPts val="0"/>
              </a:spcAft>
              <a:buNone/>
            </a:pPr>
            <a:r>
              <a:rPr lang="en" sz="797">
                <a:solidFill>
                  <a:schemeClr val="dk1"/>
                </a:solidFill>
              </a:rPr>
              <a:t> The  unidirectional charger is easy to control because of less complexity. It  minimizes battery degradation and has fewer interconnection issues  compared to bidirectional types. However, unidirectional chargers  </a:t>
            </a:r>
            <a:endParaRPr sz="797">
              <a:solidFill>
                <a:schemeClr val="dk1"/>
              </a:solidFill>
            </a:endParaRPr>
          </a:p>
          <a:p>
            <a:pPr indent="708" lvl="0" marL="90283" marR="21370" rtl="0" algn="l">
              <a:lnSpc>
                <a:spcPct val="109319"/>
              </a:lnSpc>
              <a:spcBef>
                <a:spcPts val="0"/>
              </a:spcBef>
              <a:spcAft>
                <a:spcPts val="0"/>
              </a:spcAft>
              <a:buNone/>
            </a:pPr>
            <a:r>
              <a:rPr lang="en" sz="797">
                <a:solidFill>
                  <a:schemeClr val="dk1"/>
                </a:solidFill>
              </a:rPr>
              <a:t>This bidirectional of  charger can operate in either charging or discharging mode, which en ables EVs to provide various ancillary services to the grid. But, the  frequent cycling of the discharging power back to the grid can degrade  the EV battery lifetime. In addition, the metering and grid stability is sues, which involves selling and buying electricity from utilities, makes  the process complex.  </a:t>
            </a:r>
            <a:endParaRPr sz="797">
              <a:solidFill>
                <a:schemeClr val="dk1"/>
              </a:solidFill>
            </a:endParaRPr>
          </a:p>
          <a:p>
            <a:pPr indent="153733" lvl="0" marL="708" marR="110204" rtl="0" algn="just">
              <a:lnSpc>
                <a:spcPct val="109261"/>
              </a:lnSpc>
              <a:spcBef>
                <a:spcPts val="119"/>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cc39831f6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cc39831f6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Mobility: </a:t>
            </a:r>
            <a:r>
              <a:rPr lang="en" sz="797">
                <a:solidFill>
                  <a:schemeClr val="dk1"/>
                </a:solidFill>
              </a:rPr>
              <a:t>EV charging  infrastructure can be classified into static and dynamic charging. In  static charging, the vehicle is considered to be parked in a charging  station while charging. On the contrary, dynamic or mobility aware  charging scheme considers different temporal movement, such as  vehicle arrival and departure time, trip history and any unplanned  occasion of EV arrival/departure [</a:t>
            </a:r>
            <a:r>
              <a:rPr lang="en" sz="797">
                <a:solidFill>
                  <a:srgbClr val="0D7FAC"/>
                </a:solidFill>
              </a:rPr>
              <a:t>117</a:t>
            </a:r>
            <a:r>
              <a:rPr lang="en" sz="797">
                <a:solidFill>
                  <a:schemeClr val="dk1"/>
                </a:solidFill>
              </a:rPr>
              <a:t>,</a:t>
            </a:r>
            <a:r>
              <a:rPr lang="en" sz="797">
                <a:solidFill>
                  <a:srgbClr val="0D7FAC"/>
                </a:solidFill>
              </a:rPr>
              <a:t>118</a:t>
            </a:r>
            <a:r>
              <a:rPr lang="en" sz="797">
                <a:solidFill>
                  <a:schemeClr val="dk1"/>
                </a:solidFill>
              </a:rPr>
              <a:t>], which is more realistic due  to the considerations of spatiotemporal relations of EVs but is more  complex and requires advanced control infrastructure [</a:t>
            </a:r>
            <a:r>
              <a:rPr lang="en" sz="797">
                <a:solidFill>
                  <a:srgbClr val="0D7FAC"/>
                </a:solidFill>
              </a:rPr>
              <a:t>119</a:t>
            </a:r>
            <a:r>
              <a:rPr lang="en" sz="797">
                <a:solidFill>
                  <a:schemeClr val="dk1"/>
                </a:solidFill>
              </a:rPr>
              <a:t>].</a:t>
            </a:r>
            <a:endParaRPr sz="797">
              <a:solidFill>
                <a:schemeClr val="dk1"/>
              </a:solidFill>
            </a:endParaRPr>
          </a:p>
          <a:p>
            <a:pPr indent="0" lvl="0" marL="0" rtl="0" algn="l">
              <a:spcBef>
                <a:spcPts val="0"/>
              </a:spcBef>
              <a:spcAft>
                <a:spcPts val="0"/>
              </a:spcAft>
              <a:buNone/>
            </a:pPr>
            <a:r>
              <a:t/>
            </a:r>
            <a:endParaRPr sz="797">
              <a:solidFill>
                <a:schemeClr val="dk1"/>
              </a:solidFill>
            </a:endParaRPr>
          </a:p>
          <a:p>
            <a:pPr indent="0" lvl="0" marL="0" rtl="0" algn="l">
              <a:spcBef>
                <a:spcPts val="0"/>
              </a:spcBef>
              <a:spcAft>
                <a:spcPts val="0"/>
              </a:spcAft>
              <a:buNone/>
            </a:pPr>
            <a:r>
              <a:rPr lang="en" sz="797">
                <a:solidFill>
                  <a:schemeClr val="dk1"/>
                </a:solidFill>
              </a:rPr>
              <a:t>Coordination: EV charging follows two  methods: uncoordinated and coordinated charging control. The unco ordinated charging means that EV batteries either start charging  immediately when plugged in or start after a user-adjustable fixed delay  and continue the charging until they are fully charged or disconnected  [</a:t>
            </a:r>
            <a:r>
              <a:rPr lang="en" sz="797">
                <a:solidFill>
                  <a:srgbClr val="0D7FAC"/>
                </a:solidFill>
              </a:rPr>
              <a:t>120</a:t>
            </a:r>
            <a:r>
              <a:rPr lang="en" sz="797">
                <a:solidFill>
                  <a:schemeClr val="dk1"/>
                </a:solidFill>
              </a:rPr>
              <a:t>,</a:t>
            </a:r>
            <a:r>
              <a:rPr lang="en" sz="797">
                <a:solidFill>
                  <a:srgbClr val="0D7FAC"/>
                </a:solidFill>
              </a:rPr>
              <a:t>121</a:t>
            </a:r>
            <a:r>
              <a:rPr lang="en" sz="797">
                <a:solidFill>
                  <a:schemeClr val="dk1"/>
                </a:solidFill>
              </a:rPr>
              <a:t>]. Uncoordinated charging operations tend to increase the load  at peak hours and may lead to overloads in distribution transformers and cables, increased power losses, and reduced reliability of the grid . On the other hand, coordinated or smart charging optimizes time and  power demand [</a:t>
            </a:r>
            <a:r>
              <a:rPr lang="en" sz="797">
                <a:solidFill>
                  <a:srgbClr val="0D7FAC"/>
                </a:solidFill>
              </a:rPr>
              <a:t>126</a:t>
            </a:r>
            <a:r>
              <a:rPr lang="en" sz="797">
                <a:solidFill>
                  <a:schemeClr val="dk1"/>
                </a:solidFill>
              </a:rPr>
              <a:t>], and reduces daily electricity costs, voltage de viations, line currents, and transformer load surges [</a:t>
            </a:r>
            <a:r>
              <a:rPr lang="en" sz="797">
                <a:solidFill>
                  <a:srgbClr val="0D7FAC"/>
                </a:solidFill>
              </a:rPr>
              <a:t>122</a:t>
            </a:r>
            <a:r>
              <a:rPr lang="en" sz="797">
                <a:solidFill>
                  <a:schemeClr val="dk1"/>
                </a:solidFill>
              </a:rPr>
              <a:t>,</a:t>
            </a:r>
            <a:r>
              <a:rPr lang="en" sz="797">
                <a:solidFill>
                  <a:srgbClr val="0D7FAC"/>
                </a:solidFill>
              </a:rPr>
              <a:t>127</a:t>
            </a:r>
            <a:r>
              <a:rPr lang="en" sz="797">
                <a:solidFill>
                  <a:schemeClr val="dk1"/>
                </a:solidFill>
              </a:rPr>
              <a:t>]. A simple  coordinated charging method is off-peak charging, where the EVs are  charged in a specific time of the day when the grid load is minimum.  This partially solves the overloading issue, however, determining the  specific time information of the day from utility providers is required. In  addition, it may affect the EV users’ convenience of charging the EV</a:t>
            </a:r>
            <a:endParaRPr sz="797">
              <a:solidFill>
                <a:schemeClr val="dk1"/>
              </a:solidFill>
            </a:endParaRPr>
          </a:p>
          <a:p>
            <a:pPr indent="0" lvl="0" marL="0" rtl="0" algn="l">
              <a:spcBef>
                <a:spcPts val="0"/>
              </a:spcBef>
              <a:spcAft>
                <a:spcPts val="0"/>
              </a:spcAft>
              <a:buNone/>
            </a:pPr>
            <a:r>
              <a:t/>
            </a:r>
            <a:endParaRPr sz="797">
              <a:solidFill>
                <a:schemeClr val="dk1"/>
              </a:solidFill>
            </a:endParaRPr>
          </a:p>
          <a:p>
            <a:pPr indent="0" lvl="0" marL="0" rtl="0" algn="l">
              <a:spcBef>
                <a:spcPts val="0"/>
              </a:spcBef>
              <a:spcAft>
                <a:spcPts val="0"/>
              </a:spcAft>
              <a:buNone/>
            </a:pPr>
            <a:r>
              <a:rPr lang="en" sz="797">
                <a:solidFill>
                  <a:schemeClr val="dk1"/>
                </a:solidFill>
              </a:rPr>
              <a:t>Control Structure: The EV charging stations are  spatially distributed in the distribution grid. To manage and control the  power flow in and out of the EV charging stations, two strategies can be  applied: the centralized and decentralized charging strategies</a:t>
            </a:r>
            <a:endParaRPr sz="797">
              <a:solidFill>
                <a:schemeClr val="dk1"/>
              </a:solidFill>
            </a:endParaRPr>
          </a:p>
          <a:p>
            <a:pPr indent="0" lvl="0" marL="60093" rtl="0" algn="l">
              <a:spcBef>
                <a:spcPts val="1093"/>
              </a:spcBef>
              <a:spcAft>
                <a:spcPts val="0"/>
              </a:spcAft>
              <a:buClr>
                <a:schemeClr val="dk1"/>
              </a:buClr>
              <a:buSzPts val="1100"/>
              <a:buFont typeface="Arial"/>
              <a:buNone/>
            </a:pPr>
            <a:r>
              <a:rPr lang="en" sz="797">
                <a:solidFill>
                  <a:schemeClr val="dk1"/>
                </a:solidFill>
              </a:rPr>
              <a:t>Centralized Control  </a:t>
            </a:r>
            <a:endParaRPr sz="797">
              <a:solidFill>
                <a:schemeClr val="dk1"/>
              </a:solidFill>
            </a:endParaRPr>
          </a:p>
          <a:p>
            <a:pPr indent="151507" lvl="0" marL="89978" marR="20905" rtl="0" algn="l">
              <a:lnSpc>
                <a:spcPct val="109340"/>
              </a:lnSpc>
              <a:spcBef>
                <a:spcPts val="0"/>
              </a:spcBef>
              <a:spcAft>
                <a:spcPts val="0"/>
              </a:spcAft>
              <a:buClr>
                <a:schemeClr val="dk1"/>
              </a:buClr>
              <a:buSzPts val="1100"/>
              <a:buFont typeface="Arial"/>
              <a:buNone/>
            </a:pPr>
            <a:r>
              <a:rPr lang="en" sz="797">
                <a:solidFill>
                  <a:schemeClr val="dk1"/>
                </a:solidFill>
              </a:rPr>
              <a:t>The main concept of centralized charging is to utilize the centralized  structure to acquire the information from the EVs, process them cen trally and provide a global optimal solution considering all the grid and  user constraints [</a:t>
            </a:r>
            <a:r>
              <a:rPr lang="en" sz="797">
                <a:solidFill>
                  <a:srgbClr val="0D7FAC"/>
                </a:solidFill>
              </a:rPr>
              <a:t>53</a:t>
            </a:r>
            <a:r>
              <a:rPr lang="en" sz="797">
                <a:solidFill>
                  <a:schemeClr val="dk1"/>
                </a:solidFill>
              </a:rPr>
              <a:t>,</a:t>
            </a:r>
            <a:r>
              <a:rPr lang="en" sz="797">
                <a:solidFill>
                  <a:srgbClr val="0D7FAC"/>
                </a:solidFill>
              </a:rPr>
              <a:t>131–148</a:t>
            </a:r>
            <a:r>
              <a:rPr lang="en" sz="797">
                <a:solidFill>
                  <a:schemeClr val="dk1"/>
                </a:solidFill>
              </a:rPr>
              <a:t>], in which a master control engine per forms the decision making regarding the charging rate and schedule of  EVs. The limitation of the centralized charging is that the optimization  problem size becomes large with the increase of the vehicle count in a  particular area. As a solution to this problem, hierarchical based control  architecture is proposed, which segregates the EV loads into a number of  groups depending on their locations. The central controller only ad ministers the load demand from the groups, and the groups use a local  controller to manage the power distribution to the individual EVs [</a:t>
            </a:r>
            <a:r>
              <a:rPr lang="en" sz="797">
                <a:solidFill>
                  <a:srgbClr val="0D7FAC"/>
                </a:solidFill>
              </a:rPr>
              <a:t>16</a:t>
            </a:r>
            <a:r>
              <a:rPr lang="en" sz="797">
                <a:solidFill>
                  <a:schemeClr val="dk1"/>
                </a:solidFill>
              </a:rPr>
              <a:t>,  </a:t>
            </a:r>
            <a:r>
              <a:rPr lang="en" sz="797">
                <a:solidFill>
                  <a:srgbClr val="0D7FAC"/>
                </a:solidFill>
              </a:rPr>
              <a:t>149–156</a:t>
            </a:r>
            <a:r>
              <a:rPr lang="en" sz="797">
                <a:solidFill>
                  <a:schemeClr val="dk1"/>
                </a:solidFill>
              </a:rPr>
              <a:t>]. The hierarchical control strategy is beneficial in terms of  communication and computational requirements. Several other control  strategies named as online control [</a:t>
            </a:r>
            <a:r>
              <a:rPr lang="en" sz="797">
                <a:solidFill>
                  <a:srgbClr val="0D7FAC"/>
                </a:solidFill>
              </a:rPr>
              <a:t>157–160</a:t>
            </a:r>
            <a:r>
              <a:rPr lang="en" sz="797">
                <a:solidFill>
                  <a:schemeClr val="dk1"/>
                </a:solidFill>
              </a:rPr>
              <a:t>] and real time charging  [</a:t>
            </a:r>
            <a:r>
              <a:rPr lang="en" sz="797">
                <a:solidFill>
                  <a:srgbClr val="0D7FAC"/>
                </a:solidFill>
              </a:rPr>
              <a:t>161–177</a:t>
            </a:r>
            <a:r>
              <a:rPr lang="en" sz="797">
                <a:solidFill>
                  <a:schemeClr val="dk1"/>
                </a:solidFill>
              </a:rPr>
              <a:t>] are also available which uses centralized structure.  </a:t>
            </a:r>
            <a:endParaRPr sz="797">
              <a:solidFill>
                <a:schemeClr val="dk1"/>
              </a:solidFill>
            </a:endParaRPr>
          </a:p>
          <a:p>
            <a:pPr indent="0" lvl="0" marL="149061" rtl="0" algn="l">
              <a:spcBef>
                <a:spcPts val="1087"/>
              </a:spcBef>
              <a:spcAft>
                <a:spcPts val="0"/>
              </a:spcAft>
              <a:buClr>
                <a:schemeClr val="dk1"/>
              </a:buClr>
              <a:buSzPts val="1100"/>
              <a:buFont typeface="Arial"/>
              <a:buNone/>
            </a:pPr>
            <a:r>
              <a:rPr lang="en" sz="797">
                <a:solidFill>
                  <a:schemeClr val="dk1"/>
                </a:solidFill>
              </a:rPr>
              <a:t>� Decentralized/Distributed Control  </a:t>
            </a:r>
            <a:endParaRPr sz="797">
              <a:solidFill>
                <a:schemeClr val="dk1"/>
              </a:solidFill>
            </a:endParaRPr>
          </a:p>
          <a:p>
            <a:pPr indent="0" lvl="0" marL="0" marR="21187" rtl="0" algn="r">
              <a:spcBef>
                <a:spcPts val="1162"/>
              </a:spcBef>
              <a:spcAft>
                <a:spcPts val="0"/>
              </a:spcAft>
              <a:buClr>
                <a:schemeClr val="dk1"/>
              </a:buClr>
              <a:buSzPts val="1100"/>
              <a:buFont typeface="Arial"/>
              <a:buNone/>
            </a:pPr>
            <a:r>
              <a:rPr lang="en" sz="797">
                <a:solidFill>
                  <a:schemeClr val="dk1"/>
                </a:solidFill>
              </a:rPr>
              <a:t>Decentralized charging control, also known as distributed charging</a:t>
            </a:r>
            <a:endParaRPr sz="797">
              <a:solidFill>
                <a:schemeClr val="dk1"/>
              </a:solidFill>
            </a:endParaRPr>
          </a:p>
          <a:p>
            <a:pPr indent="2429" lvl="0" marL="0" marR="110124" rtl="0" algn="l">
              <a:lnSpc>
                <a:spcPct val="109277"/>
              </a:lnSpc>
              <a:spcBef>
                <a:spcPts val="1328"/>
              </a:spcBef>
              <a:spcAft>
                <a:spcPts val="0"/>
              </a:spcAft>
              <a:buNone/>
            </a:pPr>
            <a:r>
              <a:rPr lang="en" sz="797">
                <a:solidFill>
                  <a:schemeClr val="dk1"/>
                </a:solidFill>
              </a:rPr>
              <a:t>control, is a strategy where the EV users directly choose their charging  schedules [</a:t>
            </a:r>
            <a:r>
              <a:rPr lang="en" sz="797">
                <a:solidFill>
                  <a:srgbClr val="0D7FAC"/>
                </a:solidFill>
              </a:rPr>
              <a:t>178</a:t>
            </a:r>
            <a:r>
              <a:rPr lang="en" sz="797">
                <a:solidFill>
                  <a:schemeClr val="dk1"/>
                </a:solidFill>
              </a:rPr>
              <a:t>]. In this type of control, electricity price and user con venience are the main factors to provide the charging decision [</a:t>
            </a:r>
            <a:r>
              <a:rPr lang="en" sz="797">
                <a:solidFill>
                  <a:srgbClr val="0D7FAC"/>
                </a:solidFill>
              </a:rPr>
              <a:t>179</a:t>
            </a:r>
            <a:r>
              <a:rPr lang="en" sz="797">
                <a:solidFill>
                  <a:schemeClr val="dk1"/>
                </a:solidFill>
              </a:rPr>
              <a:t>]. As  the EV users decide their charging patterns, decentralized control does  not provide the guarantee to reach the global optimal solution for the  overall system. However, by practicing electricity tariff mechanism and  EV user responsible behavior, the EV loads can be matched with the grid  requirements. </a:t>
            </a:r>
            <a:endParaRPr sz="797">
              <a:solidFill>
                <a:schemeClr val="dk1"/>
              </a:solidFill>
            </a:endParaRPr>
          </a:p>
          <a:p>
            <a:pPr indent="2429" lvl="0" marL="0" marR="110124" rtl="0" algn="l">
              <a:lnSpc>
                <a:spcPct val="109277"/>
              </a:lnSpc>
              <a:spcBef>
                <a:spcPts val="1328"/>
              </a:spcBef>
              <a:spcAft>
                <a:spcPts val="0"/>
              </a:spcAft>
              <a:buClr>
                <a:schemeClr val="dk1"/>
              </a:buClr>
              <a:buSzPts val="1100"/>
              <a:buFont typeface="Arial"/>
              <a:buNone/>
            </a:pPr>
            <a:r>
              <a:t/>
            </a:r>
            <a:endParaRPr sz="797">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c39831f6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c39831f6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48976" lvl="0" marL="2429" marR="110154" rtl="0" algn="l">
              <a:lnSpc>
                <a:spcPct val="109022"/>
              </a:lnSpc>
              <a:spcBef>
                <a:spcPts val="119"/>
              </a:spcBef>
              <a:spcAft>
                <a:spcPts val="0"/>
              </a:spcAft>
              <a:buNone/>
            </a:pPr>
            <a:r>
              <a:rPr lang="en" sz="797">
                <a:solidFill>
                  <a:schemeClr val="dk1"/>
                </a:solidFill>
              </a:rPr>
              <a:t>An effective communication system between EVs, EVSEs and the grid  is necessary for a smart EV charging management</a:t>
            </a:r>
            <a:endParaRPr sz="797">
              <a:solidFill>
                <a:schemeClr val="dk1"/>
              </a:solidFill>
            </a:endParaRPr>
          </a:p>
          <a:p>
            <a:pPr indent="-506" lvl="0" marL="88460" marR="20965" rtl="0" algn="just">
              <a:lnSpc>
                <a:spcPct val="109277"/>
              </a:lnSpc>
              <a:spcBef>
                <a:spcPts val="0"/>
              </a:spcBef>
              <a:spcAft>
                <a:spcPts val="0"/>
              </a:spcAft>
              <a:buNone/>
            </a:pPr>
            <a:r>
              <a:rPr lang="en" sz="797">
                <a:solidFill>
                  <a:schemeClr val="dk1"/>
                </a:solidFill>
              </a:rPr>
              <a:t>These technologies are  applied for grid integration of EVs in different private networks, such as  home area network (HAN), industrial area network (IAN), building area  network (BAN), neighborhood area network (NAN) and field area  network (FAN). These networks are used to control and monitor the EV  charging/discharging and other domestic use of electricity as discussed  below.  </a:t>
            </a:r>
            <a:endParaRPr sz="797">
              <a:solidFill>
                <a:schemeClr val="dk1"/>
              </a:solidFill>
            </a:endParaRPr>
          </a:p>
          <a:p>
            <a:pPr indent="148976" lvl="0" marL="2429" marR="110154" rtl="0" algn="l">
              <a:lnSpc>
                <a:spcPct val="109022"/>
              </a:lnSpc>
              <a:spcBef>
                <a:spcPts val="119"/>
              </a:spcBef>
              <a:spcAft>
                <a:spcPts val="0"/>
              </a:spcAft>
              <a:buNone/>
            </a:pPr>
            <a:r>
              <a:t/>
            </a:r>
            <a:endParaRPr sz="797">
              <a:solidFill>
                <a:schemeClr val="dk1"/>
              </a:solidFill>
            </a:endParaRPr>
          </a:p>
          <a:p>
            <a:pPr indent="0" lvl="0" marL="0" rtl="0" algn="l">
              <a:lnSpc>
                <a:spcPct val="109363"/>
              </a:lnSpc>
              <a:spcBef>
                <a:spcPts val="181"/>
              </a:spcBef>
              <a:spcAft>
                <a:spcPts val="0"/>
              </a:spcAft>
              <a:buNone/>
            </a:pPr>
            <a:r>
              <a:rPr lang="en" sz="797">
                <a:solidFill>
                  <a:schemeClr val="dk1"/>
                </a:solidFill>
              </a:rPr>
              <a:t>wireless communication </a:t>
            </a:r>
            <a:endParaRPr sz="797">
              <a:solidFill>
                <a:schemeClr val="dk1"/>
              </a:solidFill>
            </a:endParaRPr>
          </a:p>
          <a:p>
            <a:pPr indent="0" lvl="0" marL="0" rtl="0" algn="l">
              <a:lnSpc>
                <a:spcPct val="109363"/>
              </a:lnSpc>
              <a:spcBef>
                <a:spcPts val="181"/>
              </a:spcBef>
              <a:spcAft>
                <a:spcPts val="0"/>
              </a:spcAft>
              <a:buNone/>
            </a:pPr>
            <a:r>
              <a:rPr lang="en" sz="797">
                <a:solidFill>
                  <a:schemeClr val="dk1"/>
                </a:solidFill>
              </a:rPr>
              <a:t>For complete communication struc ture, wireless communication is also required, such as for data exchange  between the vehicles and the charging stations. It is the prime medium  to provide the charging status information to EV users. The wireless  communication network is constructed using Wireless LAN devices in a  hierarchical mesh structure for interconnection of electrical devices. For  EV grid connection, the popular wireless communication technologies  include Zigbee, cellular, wifi, WiMAX and satellite networks.  </a:t>
            </a:r>
            <a:endParaRPr sz="797">
              <a:solidFill>
                <a:schemeClr val="dk1"/>
              </a:solidFill>
            </a:endParaRPr>
          </a:p>
          <a:p>
            <a:pPr indent="-810" lvl="0" marL="90890" marR="21046" rtl="0" algn="just">
              <a:lnSpc>
                <a:spcPct val="109318"/>
              </a:lnSpc>
              <a:spcBef>
                <a:spcPts val="1190"/>
              </a:spcBef>
              <a:spcAft>
                <a:spcPts val="0"/>
              </a:spcAft>
              <a:buClr>
                <a:schemeClr val="dk1"/>
              </a:buClr>
              <a:buSzPts val="1100"/>
              <a:buFont typeface="Arial"/>
              <a:buNone/>
            </a:pPr>
            <a:r>
              <a:rPr lang="en" sz="797">
                <a:solidFill>
                  <a:schemeClr val="dk1"/>
                </a:solidFill>
              </a:rPr>
              <a:t>The wireline technologies are suitable  for long distance data transfer, such as the EV charging stations  distributed in big cities. The most popular protocol in wireline communication technology is data communication over power line  (PLC) which uses the same power line to send and receive information.  The advantage of this protocol is its reliability and robustness to interference . Optical and Digital subscriber line (DSL) protocols can be found in  the wireline communication system too. The optical communication  protocol has extensively higher data rates (up to several Gbps), and the  transmission range is significantly higher (several kilometers) than the  PLC. Also, it is resilient against electromagnetic interference. Thus,  using this technology, data transfer over a high voltage line is suitable  [</a:t>
            </a:r>
            <a:r>
              <a:rPr lang="en" sz="797">
                <a:solidFill>
                  <a:srgbClr val="0D7FAC"/>
                </a:solidFill>
              </a:rPr>
              <a:t>184</a:t>
            </a:r>
            <a:r>
              <a:rPr lang="en" sz="797">
                <a:solidFill>
                  <a:schemeClr val="dk1"/>
                </a:solidFill>
              </a:rPr>
              <a:t>,</a:t>
            </a:r>
            <a:r>
              <a:rPr lang="en" sz="797">
                <a:solidFill>
                  <a:srgbClr val="0D7FAC"/>
                </a:solidFill>
              </a:rPr>
              <a:t>185</a:t>
            </a:r>
            <a:r>
              <a:rPr lang="en" sz="797">
                <a:solidFill>
                  <a:schemeClr val="dk1"/>
                </a:solidFill>
              </a:rPr>
              <a:t>]. DSL protocol enables digital communication over  telephone lines, thus does not require separate infrastructure setup</a:t>
            </a:r>
            <a:endParaRPr sz="797">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6" name="Shape 86"/>
        <p:cNvGrpSpPr/>
        <p:nvPr/>
      </p:nvGrpSpPr>
      <p:grpSpPr>
        <a:xfrm>
          <a:off x="0" y="0"/>
          <a:ext cx="0" cy="0"/>
          <a:chOff x="0" y="0"/>
          <a:chExt cx="0" cy="0"/>
        </a:xfrm>
      </p:grpSpPr>
      <p:grpSp>
        <p:nvGrpSpPr>
          <p:cNvPr id="87" name="Google Shape;87;p14"/>
          <p:cNvGrpSpPr/>
          <p:nvPr/>
        </p:nvGrpSpPr>
        <p:grpSpPr>
          <a:xfrm>
            <a:off x="7343003" y="3409675"/>
            <a:ext cx="1691422" cy="1732548"/>
            <a:chOff x="7343003" y="3409675"/>
            <a:chExt cx="1691422" cy="1732548"/>
          </a:xfrm>
        </p:grpSpPr>
        <p:grpSp>
          <p:nvGrpSpPr>
            <p:cNvPr id="88" name="Google Shape;88;p14"/>
            <p:cNvGrpSpPr/>
            <p:nvPr/>
          </p:nvGrpSpPr>
          <p:grpSpPr>
            <a:xfrm>
              <a:off x="7343003" y="4453711"/>
              <a:ext cx="316800" cy="688513"/>
              <a:chOff x="7343003" y="4453711"/>
              <a:chExt cx="316800" cy="688513"/>
            </a:xfrm>
          </p:grpSpPr>
          <p:sp>
            <p:nvSpPr>
              <p:cNvPr id="89" name="Google Shape;89;p14"/>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4"/>
            <p:cNvGrpSpPr/>
            <p:nvPr/>
          </p:nvGrpSpPr>
          <p:grpSpPr>
            <a:xfrm>
              <a:off x="7801210" y="4105700"/>
              <a:ext cx="316800" cy="1036523"/>
              <a:chOff x="7801210" y="4105700"/>
              <a:chExt cx="316800" cy="1036523"/>
            </a:xfrm>
          </p:grpSpPr>
          <p:sp>
            <p:nvSpPr>
              <p:cNvPr id="92" name="Google Shape;92;p14"/>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14"/>
            <p:cNvGrpSpPr/>
            <p:nvPr/>
          </p:nvGrpSpPr>
          <p:grpSpPr>
            <a:xfrm>
              <a:off x="8259418" y="3757688"/>
              <a:ext cx="316800" cy="1384535"/>
              <a:chOff x="8259418" y="3757688"/>
              <a:chExt cx="316800" cy="1384535"/>
            </a:xfrm>
          </p:grpSpPr>
          <p:sp>
            <p:nvSpPr>
              <p:cNvPr id="96" name="Google Shape;96;p14"/>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14"/>
            <p:cNvGrpSpPr/>
            <p:nvPr/>
          </p:nvGrpSpPr>
          <p:grpSpPr>
            <a:xfrm>
              <a:off x="8717625" y="3409675"/>
              <a:ext cx="316800" cy="1732548"/>
              <a:chOff x="8717625" y="3409675"/>
              <a:chExt cx="316800" cy="1732548"/>
            </a:xfrm>
          </p:grpSpPr>
          <p:sp>
            <p:nvSpPr>
              <p:cNvPr id="101" name="Google Shape;101;p14"/>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4"/>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 name="Google Shape;106;p14"/>
          <p:cNvGrpSpPr/>
          <p:nvPr/>
        </p:nvGrpSpPr>
        <p:grpSpPr>
          <a:xfrm>
            <a:off x="5043503" y="0"/>
            <a:ext cx="3814072" cy="3839102"/>
            <a:chOff x="5043503" y="0"/>
            <a:chExt cx="3814072" cy="3839102"/>
          </a:xfrm>
        </p:grpSpPr>
        <p:sp>
          <p:nvSpPr>
            <p:cNvPr id="107" name="Google Shape;107;p14"/>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4"/>
            <p:cNvGrpSpPr/>
            <p:nvPr/>
          </p:nvGrpSpPr>
          <p:grpSpPr>
            <a:xfrm>
              <a:off x="7647812" y="2704283"/>
              <a:ext cx="635219" cy="635219"/>
              <a:chOff x="6725724" y="2701260"/>
              <a:chExt cx="1208101" cy="1208100"/>
            </a:xfrm>
          </p:grpSpPr>
          <p:sp>
            <p:nvSpPr>
              <p:cNvPr id="110" name="Google Shape;110;p14"/>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4"/>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4"/>
            <p:cNvGrpSpPr/>
            <p:nvPr/>
          </p:nvGrpSpPr>
          <p:grpSpPr>
            <a:xfrm>
              <a:off x="7952720" y="179238"/>
              <a:ext cx="873165" cy="873003"/>
              <a:chOff x="7754428" y="208725"/>
              <a:chExt cx="541800" cy="541800"/>
            </a:xfrm>
          </p:grpSpPr>
          <p:sp>
            <p:nvSpPr>
              <p:cNvPr id="115" name="Google Shape;115;p14"/>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4"/>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4"/>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4" name="Google Shape;124;p14"/>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25" name="Google Shape;125;p1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6" name="Shape 126"/>
        <p:cNvGrpSpPr/>
        <p:nvPr/>
      </p:nvGrpSpPr>
      <p:grpSpPr>
        <a:xfrm>
          <a:off x="0" y="0"/>
          <a:ext cx="0" cy="0"/>
          <a:chOff x="0" y="0"/>
          <a:chExt cx="0" cy="0"/>
        </a:xfrm>
      </p:grpSpPr>
      <p:grpSp>
        <p:nvGrpSpPr>
          <p:cNvPr id="127" name="Google Shape;127;p15"/>
          <p:cNvGrpSpPr/>
          <p:nvPr/>
        </p:nvGrpSpPr>
        <p:grpSpPr>
          <a:xfrm>
            <a:off x="146769" y="3406"/>
            <a:ext cx="1233215" cy="1384535"/>
            <a:chOff x="146769" y="3406"/>
            <a:chExt cx="1233215" cy="1384535"/>
          </a:xfrm>
        </p:grpSpPr>
        <p:grpSp>
          <p:nvGrpSpPr>
            <p:cNvPr id="128" name="Google Shape;128;p15"/>
            <p:cNvGrpSpPr/>
            <p:nvPr/>
          </p:nvGrpSpPr>
          <p:grpSpPr>
            <a:xfrm>
              <a:off x="1063183" y="3406"/>
              <a:ext cx="316800" cy="688513"/>
              <a:chOff x="1063183" y="3406"/>
              <a:chExt cx="316800" cy="688513"/>
            </a:xfrm>
          </p:grpSpPr>
          <p:sp>
            <p:nvSpPr>
              <p:cNvPr id="129" name="Google Shape;129;p15"/>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5"/>
            <p:cNvGrpSpPr/>
            <p:nvPr/>
          </p:nvGrpSpPr>
          <p:grpSpPr>
            <a:xfrm>
              <a:off x="604976" y="3406"/>
              <a:ext cx="316800" cy="1036524"/>
              <a:chOff x="604976" y="3406"/>
              <a:chExt cx="316800" cy="1036524"/>
            </a:xfrm>
          </p:grpSpPr>
          <p:sp>
            <p:nvSpPr>
              <p:cNvPr id="132" name="Google Shape;132;p15"/>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5"/>
            <p:cNvGrpSpPr/>
            <p:nvPr/>
          </p:nvGrpSpPr>
          <p:grpSpPr>
            <a:xfrm>
              <a:off x="146769" y="3406"/>
              <a:ext cx="316800" cy="1384535"/>
              <a:chOff x="146769" y="3406"/>
              <a:chExt cx="316800" cy="1384535"/>
            </a:xfrm>
          </p:grpSpPr>
          <p:sp>
            <p:nvSpPr>
              <p:cNvPr id="136" name="Google Shape;136;p15"/>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0" name="Google Shape;140;p15"/>
          <p:cNvGrpSpPr/>
          <p:nvPr/>
        </p:nvGrpSpPr>
        <p:grpSpPr>
          <a:xfrm>
            <a:off x="6775084" y="2904008"/>
            <a:ext cx="2186148" cy="2239500"/>
            <a:chOff x="6775084" y="2904008"/>
            <a:chExt cx="2186148" cy="2239500"/>
          </a:xfrm>
        </p:grpSpPr>
        <p:grpSp>
          <p:nvGrpSpPr>
            <p:cNvPr id="141" name="Google Shape;141;p15"/>
            <p:cNvGrpSpPr/>
            <p:nvPr/>
          </p:nvGrpSpPr>
          <p:grpSpPr>
            <a:xfrm>
              <a:off x="6775084" y="4253708"/>
              <a:ext cx="409500" cy="889800"/>
              <a:chOff x="6775084" y="4253708"/>
              <a:chExt cx="409500" cy="889800"/>
            </a:xfrm>
          </p:grpSpPr>
          <p:sp>
            <p:nvSpPr>
              <p:cNvPr id="142" name="Google Shape;142;p15"/>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5"/>
            <p:cNvGrpSpPr/>
            <p:nvPr/>
          </p:nvGrpSpPr>
          <p:grpSpPr>
            <a:xfrm>
              <a:off x="7367299" y="3804008"/>
              <a:ext cx="409500" cy="1339500"/>
              <a:chOff x="7367299" y="3804008"/>
              <a:chExt cx="409500" cy="1339500"/>
            </a:xfrm>
          </p:grpSpPr>
          <p:sp>
            <p:nvSpPr>
              <p:cNvPr id="145" name="Google Shape;145;p15"/>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5"/>
            <p:cNvGrpSpPr/>
            <p:nvPr/>
          </p:nvGrpSpPr>
          <p:grpSpPr>
            <a:xfrm>
              <a:off x="7959516" y="3354008"/>
              <a:ext cx="409500" cy="1789500"/>
              <a:chOff x="7959516" y="3354008"/>
              <a:chExt cx="409500" cy="1789500"/>
            </a:xfrm>
          </p:grpSpPr>
          <p:sp>
            <p:nvSpPr>
              <p:cNvPr id="149" name="Google Shape;149;p15"/>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15"/>
            <p:cNvGrpSpPr/>
            <p:nvPr/>
          </p:nvGrpSpPr>
          <p:grpSpPr>
            <a:xfrm>
              <a:off x="8551731" y="2904008"/>
              <a:ext cx="409500" cy="2239500"/>
              <a:chOff x="8551731" y="2904008"/>
              <a:chExt cx="409500" cy="2239500"/>
            </a:xfrm>
          </p:grpSpPr>
          <p:sp>
            <p:nvSpPr>
              <p:cNvPr id="154" name="Google Shape;154;p15"/>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 name="Google Shape;159;p15"/>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0" name="Google Shape;160;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grpSp>
        <p:nvGrpSpPr>
          <p:cNvPr id="162" name="Google Shape;162;p16"/>
          <p:cNvGrpSpPr/>
          <p:nvPr/>
        </p:nvGrpSpPr>
        <p:grpSpPr>
          <a:xfrm>
            <a:off x="625966" y="299376"/>
            <a:ext cx="999312" cy="999312"/>
            <a:chOff x="348199" y="179450"/>
            <a:chExt cx="1116300" cy="1116300"/>
          </a:xfrm>
        </p:grpSpPr>
        <p:sp>
          <p:nvSpPr>
            <p:cNvPr id="163" name="Google Shape;163;p1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67" name="Google Shape;167;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grpSp>
        <p:nvGrpSpPr>
          <p:cNvPr id="169" name="Google Shape;169;p17"/>
          <p:cNvGrpSpPr/>
          <p:nvPr/>
        </p:nvGrpSpPr>
        <p:grpSpPr>
          <a:xfrm>
            <a:off x="625966" y="299376"/>
            <a:ext cx="999312" cy="999312"/>
            <a:chOff x="348199" y="179450"/>
            <a:chExt cx="1116300" cy="1116300"/>
          </a:xfrm>
        </p:grpSpPr>
        <p:sp>
          <p:nvSpPr>
            <p:cNvPr id="170" name="Google Shape;170;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 name="Google Shape;172;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 name="Google Shape;173;p17"/>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4" name="Google Shape;174;p17"/>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5" name="Google Shape;175;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 name="Shape 176"/>
        <p:cNvGrpSpPr/>
        <p:nvPr/>
      </p:nvGrpSpPr>
      <p:grpSpPr>
        <a:xfrm>
          <a:off x="0" y="0"/>
          <a:ext cx="0" cy="0"/>
          <a:chOff x="0" y="0"/>
          <a:chExt cx="0" cy="0"/>
        </a:xfrm>
      </p:grpSpPr>
      <p:grpSp>
        <p:nvGrpSpPr>
          <p:cNvPr id="177" name="Google Shape;177;p18"/>
          <p:cNvGrpSpPr/>
          <p:nvPr/>
        </p:nvGrpSpPr>
        <p:grpSpPr>
          <a:xfrm>
            <a:off x="625966" y="299376"/>
            <a:ext cx="999312" cy="999312"/>
            <a:chOff x="348199" y="179450"/>
            <a:chExt cx="1116300" cy="1116300"/>
          </a:xfrm>
        </p:grpSpPr>
        <p:sp>
          <p:nvSpPr>
            <p:cNvPr id="178" name="Google Shape;178;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2" name="Shape 182"/>
        <p:cNvGrpSpPr/>
        <p:nvPr/>
      </p:nvGrpSpPr>
      <p:grpSpPr>
        <a:xfrm>
          <a:off x="0" y="0"/>
          <a:ext cx="0" cy="0"/>
          <a:chOff x="0" y="0"/>
          <a:chExt cx="0" cy="0"/>
        </a:xfrm>
      </p:grpSpPr>
      <p:grpSp>
        <p:nvGrpSpPr>
          <p:cNvPr id="183" name="Google Shape;183;p19"/>
          <p:cNvGrpSpPr/>
          <p:nvPr/>
        </p:nvGrpSpPr>
        <p:grpSpPr>
          <a:xfrm>
            <a:off x="625966" y="299376"/>
            <a:ext cx="999312" cy="999312"/>
            <a:chOff x="348199" y="179450"/>
            <a:chExt cx="1116300" cy="1116300"/>
          </a:xfrm>
        </p:grpSpPr>
        <p:sp>
          <p:nvSpPr>
            <p:cNvPr id="184" name="Google Shape;184;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9"/>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7" name="Google Shape;187;p19"/>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8" name="Google Shape;188;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89" name="Shape 189"/>
        <p:cNvGrpSpPr/>
        <p:nvPr/>
      </p:nvGrpSpPr>
      <p:grpSpPr>
        <a:xfrm>
          <a:off x="0" y="0"/>
          <a:ext cx="0" cy="0"/>
          <a:chOff x="0" y="0"/>
          <a:chExt cx="0" cy="0"/>
        </a:xfrm>
      </p:grpSpPr>
      <p:grpSp>
        <p:nvGrpSpPr>
          <p:cNvPr id="190" name="Google Shape;190;p20"/>
          <p:cNvGrpSpPr/>
          <p:nvPr/>
        </p:nvGrpSpPr>
        <p:grpSpPr>
          <a:xfrm>
            <a:off x="6866714" y="1306"/>
            <a:ext cx="2267451" cy="2601690"/>
            <a:chOff x="6790514" y="1306"/>
            <a:chExt cx="2267451" cy="2601690"/>
          </a:xfrm>
        </p:grpSpPr>
        <p:grpSp>
          <p:nvGrpSpPr>
            <p:cNvPr id="191" name="Google Shape;191;p20"/>
            <p:cNvGrpSpPr/>
            <p:nvPr/>
          </p:nvGrpSpPr>
          <p:grpSpPr>
            <a:xfrm>
              <a:off x="7067465" y="1306"/>
              <a:ext cx="1990500" cy="1990200"/>
              <a:chOff x="7067465" y="1306"/>
              <a:chExt cx="1990500" cy="1990200"/>
            </a:xfrm>
          </p:grpSpPr>
          <p:sp>
            <p:nvSpPr>
              <p:cNvPr id="192" name="Google Shape;192;p20"/>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0"/>
            <p:cNvGrpSpPr/>
            <p:nvPr/>
          </p:nvGrpSpPr>
          <p:grpSpPr>
            <a:xfrm>
              <a:off x="8207126" y="1807996"/>
              <a:ext cx="795000" cy="795000"/>
              <a:chOff x="8207126" y="1807996"/>
              <a:chExt cx="795000" cy="795000"/>
            </a:xfrm>
          </p:grpSpPr>
          <p:sp>
            <p:nvSpPr>
              <p:cNvPr id="196" name="Google Shape;196;p20"/>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6790514" y="118857"/>
              <a:ext cx="548700" cy="548700"/>
              <a:chOff x="6790514" y="118857"/>
              <a:chExt cx="548700" cy="548700"/>
            </a:xfrm>
          </p:grpSpPr>
          <p:sp>
            <p:nvSpPr>
              <p:cNvPr id="200" name="Google Shape;200;p20"/>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2" name="Google Shape;202;p20"/>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03" name="Google Shape;203;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4" name="Shape 204"/>
        <p:cNvGrpSpPr/>
        <p:nvPr/>
      </p:nvGrpSpPr>
      <p:grpSpPr>
        <a:xfrm>
          <a:off x="0" y="0"/>
          <a:ext cx="0" cy="0"/>
          <a:chOff x="0" y="0"/>
          <a:chExt cx="0" cy="0"/>
        </a:xfrm>
      </p:grpSpPr>
      <p:grpSp>
        <p:nvGrpSpPr>
          <p:cNvPr id="205" name="Google Shape;205;p21"/>
          <p:cNvGrpSpPr/>
          <p:nvPr/>
        </p:nvGrpSpPr>
        <p:grpSpPr>
          <a:xfrm>
            <a:off x="625966" y="299376"/>
            <a:ext cx="999312" cy="999312"/>
            <a:chOff x="348199" y="179450"/>
            <a:chExt cx="1116300" cy="1116300"/>
          </a:xfrm>
        </p:grpSpPr>
        <p:sp>
          <p:nvSpPr>
            <p:cNvPr id="206" name="Google Shape;206;p2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1"/>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9" name="Google Shape;209;p21"/>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10" name="Google Shape;210;p21"/>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1" name="Google Shape;211;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grpSp>
        <p:nvGrpSpPr>
          <p:cNvPr id="213" name="Google Shape;213;p22"/>
          <p:cNvGrpSpPr/>
          <p:nvPr/>
        </p:nvGrpSpPr>
        <p:grpSpPr>
          <a:xfrm>
            <a:off x="713373" y="3847119"/>
            <a:ext cx="825392" cy="825392"/>
            <a:chOff x="348199" y="179450"/>
            <a:chExt cx="1116300" cy="1116300"/>
          </a:xfrm>
        </p:grpSpPr>
        <p:sp>
          <p:nvSpPr>
            <p:cNvPr id="214" name="Google Shape;214;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22"/>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217" name="Google Shape;217;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18" name="Shape 218"/>
        <p:cNvGrpSpPr/>
        <p:nvPr/>
      </p:nvGrpSpPr>
      <p:grpSpPr>
        <a:xfrm>
          <a:off x="0" y="0"/>
          <a:ext cx="0" cy="0"/>
          <a:chOff x="0" y="0"/>
          <a:chExt cx="0" cy="0"/>
        </a:xfrm>
      </p:grpSpPr>
      <p:grpSp>
        <p:nvGrpSpPr>
          <p:cNvPr id="219" name="Google Shape;219;p23"/>
          <p:cNvGrpSpPr/>
          <p:nvPr/>
        </p:nvGrpSpPr>
        <p:grpSpPr>
          <a:xfrm>
            <a:off x="52" y="4099200"/>
            <a:ext cx="9144036" cy="1044300"/>
            <a:chOff x="52" y="4099200"/>
            <a:chExt cx="9144036" cy="1044300"/>
          </a:xfrm>
        </p:grpSpPr>
        <p:grpSp>
          <p:nvGrpSpPr>
            <p:cNvPr id="220" name="Google Shape;220;p23"/>
            <p:cNvGrpSpPr/>
            <p:nvPr/>
          </p:nvGrpSpPr>
          <p:grpSpPr>
            <a:xfrm>
              <a:off x="52" y="4309200"/>
              <a:ext cx="231622" cy="834300"/>
              <a:chOff x="2688737" y="4301380"/>
              <a:chExt cx="231900" cy="834300"/>
            </a:xfrm>
          </p:grpSpPr>
          <p:sp>
            <p:nvSpPr>
              <p:cNvPr id="221" name="Google Shape;221;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23"/>
            <p:cNvGrpSpPr/>
            <p:nvPr/>
          </p:nvGrpSpPr>
          <p:grpSpPr>
            <a:xfrm>
              <a:off x="371406" y="4099200"/>
              <a:ext cx="231622" cy="1044300"/>
              <a:chOff x="2688737" y="4091380"/>
              <a:chExt cx="231900" cy="1044300"/>
            </a:xfrm>
          </p:grpSpPr>
          <p:sp>
            <p:nvSpPr>
              <p:cNvPr id="226" name="Google Shape;226;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3"/>
            <p:cNvGrpSpPr/>
            <p:nvPr/>
          </p:nvGrpSpPr>
          <p:grpSpPr>
            <a:xfrm>
              <a:off x="742761" y="4309200"/>
              <a:ext cx="231622" cy="834300"/>
              <a:chOff x="2688737" y="4301380"/>
              <a:chExt cx="231900" cy="834300"/>
            </a:xfrm>
          </p:grpSpPr>
          <p:sp>
            <p:nvSpPr>
              <p:cNvPr id="232" name="Google Shape;232;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a:off x="1114115" y="4518900"/>
              <a:ext cx="231622" cy="624600"/>
              <a:chOff x="2688737" y="4511080"/>
              <a:chExt cx="231900" cy="624600"/>
            </a:xfrm>
          </p:grpSpPr>
          <p:sp>
            <p:nvSpPr>
              <p:cNvPr id="237" name="Google Shape;237;p23"/>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3"/>
            <p:cNvGrpSpPr/>
            <p:nvPr/>
          </p:nvGrpSpPr>
          <p:grpSpPr>
            <a:xfrm>
              <a:off x="1856753" y="4099200"/>
              <a:ext cx="231600" cy="1044300"/>
              <a:chOff x="1856753" y="4099200"/>
              <a:chExt cx="231600" cy="1044300"/>
            </a:xfrm>
          </p:grpSpPr>
          <p:sp>
            <p:nvSpPr>
              <p:cNvPr id="241" name="Google Shape;241;p23"/>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3"/>
            <p:cNvGrpSpPr/>
            <p:nvPr/>
          </p:nvGrpSpPr>
          <p:grpSpPr>
            <a:xfrm>
              <a:off x="2228107" y="4309200"/>
              <a:ext cx="231600" cy="834300"/>
              <a:chOff x="2228107" y="4309200"/>
              <a:chExt cx="231600" cy="834300"/>
            </a:xfrm>
          </p:grpSpPr>
          <p:sp>
            <p:nvSpPr>
              <p:cNvPr id="247" name="Google Shape;247;p23"/>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3"/>
            <p:cNvGrpSpPr/>
            <p:nvPr/>
          </p:nvGrpSpPr>
          <p:grpSpPr>
            <a:xfrm>
              <a:off x="2599462" y="4518900"/>
              <a:ext cx="231600" cy="624600"/>
              <a:chOff x="2599462" y="4518900"/>
              <a:chExt cx="231600" cy="624600"/>
            </a:xfrm>
          </p:grpSpPr>
          <p:sp>
            <p:nvSpPr>
              <p:cNvPr id="252" name="Google Shape;252;p23"/>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3"/>
            <p:cNvGrpSpPr/>
            <p:nvPr/>
          </p:nvGrpSpPr>
          <p:grpSpPr>
            <a:xfrm>
              <a:off x="3342171" y="4099200"/>
              <a:ext cx="231600" cy="1044300"/>
              <a:chOff x="3342171" y="4099200"/>
              <a:chExt cx="231600" cy="1044300"/>
            </a:xfrm>
          </p:grpSpPr>
          <p:sp>
            <p:nvSpPr>
              <p:cNvPr id="256" name="Google Shape;256;p23"/>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3"/>
            <p:cNvGrpSpPr/>
            <p:nvPr/>
          </p:nvGrpSpPr>
          <p:grpSpPr>
            <a:xfrm>
              <a:off x="3713525" y="4309200"/>
              <a:ext cx="231600" cy="834300"/>
              <a:chOff x="3713525" y="4309200"/>
              <a:chExt cx="231600" cy="834300"/>
            </a:xfrm>
          </p:grpSpPr>
          <p:sp>
            <p:nvSpPr>
              <p:cNvPr id="262" name="Google Shape;262;p23"/>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3"/>
            <p:cNvGrpSpPr/>
            <p:nvPr/>
          </p:nvGrpSpPr>
          <p:grpSpPr>
            <a:xfrm>
              <a:off x="1485398" y="4309200"/>
              <a:ext cx="231600" cy="834300"/>
              <a:chOff x="1485398" y="4309200"/>
              <a:chExt cx="231600" cy="834300"/>
            </a:xfrm>
          </p:grpSpPr>
          <p:sp>
            <p:nvSpPr>
              <p:cNvPr id="267" name="Google Shape;267;p23"/>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3"/>
            <p:cNvGrpSpPr/>
            <p:nvPr/>
          </p:nvGrpSpPr>
          <p:grpSpPr>
            <a:xfrm>
              <a:off x="4084879" y="4518900"/>
              <a:ext cx="231600" cy="624600"/>
              <a:chOff x="4084879" y="4518900"/>
              <a:chExt cx="231600" cy="624600"/>
            </a:xfrm>
          </p:grpSpPr>
          <p:sp>
            <p:nvSpPr>
              <p:cNvPr id="272" name="Google Shape;272;p23"/>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3"/>
            <p:cNvGrpSpPr/>
            <p:nvPr/>
          </p:nvGrpSpPr>
          <p:grpSpPr>
            <a:xfrm>
              <a:off x="2970816" y="4309200"/>
              <a:ext cx="231600" cy="834300"/>
              <a:chOff x="2970816" y="4309200"/>
              <a:chExt cx="231600" cy="834300"/>
            </a:xfrm>
          </p:grpSpPr>
          <p:sp>
            <p:nvSpPr>
              <p:cNvPr id="276" name="Google Shape;276;p23"/>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3"/>
            <p:cNvGrpSpPr/>
            <p:nvPr/>
          </p:nvGrpSpPr>
          <p:grpSpPr>
            <a:xfrm>
              <a:off x="4456234" y="4309200"/>
              <a:ext cx="231600" cy="834300"/>
              <a:chOff x="4456234" y="4309200"/>
              <a:chExt cx="231600" cy="834300"/>
            </a:xfrm>
          </p:grpSpPr>
          <p:sp>
            <p:nvSpPr>
              <p:cNvPr id="281" name="Google Shape;281;p23"/>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3"/>
            <p:cNvGrpSpPr/>
            <p:nvPr/>
          </p:nvGrpSpPr>
          <p:grpSpPr>
            <a:xfrm>
              <a:off x="4827588" y="4099200"/>
              <a:ext cx="231600" cy="1044300"/>
              <a:chOff x="4827588" y="4099200"/>
              <a:chExt cx="231600" cy="1044300"/>
            </a:xfrm>
          </p:grpSpPr>
          <p:sp>
            <p:nvSpPr>
              <p:cNvPr id="286" name="Google Shape;286;p23"/>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3"/>
            <p:cNvGrpSpPr/>
            <p:nvPr/>
          </p:nvGrpSpPr>
          <p:grpSpPr>
            <a:xfrm>
              <a:off x="5198943" y="4309200"/>
              <a:ext cx="231600" cy="834300"/>
              <a:chOff x="5198943" y="4309200"/>
              <a:chExt cx="231600" cy="834300"/>
            </a:xfrm>
          </p:grpSpPr>
          <p:sp>
            <p:nvSpPr>
              <p:cNvPr id="292" name="Google Shape;292;p23"/>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3"/>
            <p:cNvGrpSpPr/>
            <p:nvPr/>
          </p:nvGrpSpPr>
          <p:grpSpPr>
            <a:xfrm>
              <a:off x="5570297" y="4518900"/>
              <a:ext cx="231600" cy="624600"/>
              <a:chOff x="5570297" y="4518900"/>
              <a:chExt cx="231600" cy="624600"/>
            </a:xfrm>
          </p:grpSpPr>
          <p:sp>
            <p:nvSpPr>
              <p:cNvPr id="297" name="Google Shape;297;p23"/>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3"/>
            <p:cNvGrpSpPr/>
            <p:nvPr/>
          </p:nvGrpSpPr>
          <p:grpSpPr>
            <a:xfrm>
              <a:off x="5941652" y="4309200"/>
              <a:ext cx="231600" cy="834300"/>
              <a:chOff x="5941652" y="4309200"/>
              <a:chExt cx="231600" cy="834300"/>
            </a:xfrm>
          </p:grpSpPr>
          <p:sp>
            <p:nvSpPr>
              <p:cNvPr id="301" name="Google Shape;301;p23"/>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3"/>
            <p:cNvGrpSpPr/>
            <p:nvPr/>
          </p:nvGrpSpPr>
          <p:grpSpPr>
            <a:xfrm>
              <a:off x="6313006" y="4099200"/>
              <a:ext cx="231600" cy="1044300"/>
              <a:chOff x="6313006" y="4099200"/>
              <a:chExt cx="231600" cy="1044300"/>
            </a:xfrm>
          </p:grpSpPr>
          <p:sp>
            <p:nvSpPr>
              <p:cNvPr id="306" name="Google Shape;306;p23"/>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23"/>
            <p:cNvGrpSpPr/>
            <p:nvPr/>
          </p:nvGrpSpPr>
          <p:grpSpPr>
            <a:xfrm>
              <a:off x="6684361" y="4309200"/>
              <a:ext cx="231600" cy="834300"/>
              <a:chOff x="6684361" y="4309200"/>
              <a:chExt cx="231600" cy="834300"/>
            </a:xfrm>
          </p:grpSpPr>
          <p:sp>
            <p:nvSpPr>
              <p:cNvPr id="312" name="Google Shape;312;p23"/>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23"/>
            <p:cNvGrpSpPr/>
            <p:nvPr/>
          </p:nvGrpSpPr>
          <p:grpSpPr>
            <a:xfrm>
              <a:off x="7055715" y="4518900"/>
              <a:ext cx="231600" cy="624600"/>
              <a:chOff x="7055715" y="4518900"/>
              <a:chExt cx="231600" cy="624600"/>
            </a:xfrm>
          </p:grpSpPr>
          <p:sp>
            <p:nvSpPr>
              <p:cNvPr id="317" name="Google Shape;317;p23"/>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3"/>
            <p:cNvGrpSpPr/>
            <p:nvPr/>
          </p:nvGrpSpPr>
          <p:grpSpPr>
            <a:xfrm>
              <a:off x="7798424" y="4099200"/>
              <a:ext cx="231600" cy="1044300"/>
              <a:chOff x="7798424" y="4099200"/>
              <a:chExt cx="231600" cy="1044300"/>
            </a:xfrm>
          </p:grpSpPr>
          <p:sp>
            <p:nvSpPr>
              <p:cNvPr id="321" name="Google Shape;321;p23"/>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3"/>
            <p:cNvGrpSpPr/>
            <p:nvPr/>
          </p:nvGrpSpPr>
          <p:grpSpPr>
            <a:xfrm>
              <a:off x="8169779" y="4309200"/>
              <a:ext cx="231600" cy="834300"/>
              <a:chOff x="8169779" y="4309200"/>
              <a:chExt cx="231600" cy="834300"/>
            </a:xfrm>
          </p:grpSpPr>
          <p:sp>
            <p:nvSpPr>
              <p:cNvPr id="327" name="Google Shape;327;p23"/>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23"/>
            <p:cNvGrpSpPr/>
            <p:nvPr/>
          </p:nvGrpSpPr>
          <p:grpSpPr>
            <a:xfrm>
              <a:off x="7427070" y="4309200"/>
              <a:ext cx="231600" cy="834300"/>
              <a:chOff x="7427070" y="4309200"/>
              <a:chExt cx="231600" cy="834300"/>
            </a:xfrm>
          </p:grpSpPr>
          <p:sp>
            <p:nvSpPr>
              <p:cNvPr id="332" name="Google Shape;332;p23"/>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23"/>
            <p:cNvGrpSpPr/>
            <p:nvPr/>
          </p:nvGrpSpPr>
          <p:grpSpPr>
            <a:xfrm>
              <a:off x="8541133" y="4518900"/>
              <a:ext cx="231600" cy="624600"/>
              <a:chOff x="8541133" y="4518900"/>
              <a:chExt cx="231600" cy="624600"/>
            </a:xfrm>
          </p:grpSpPr>
          <p:sp>
            <p:nvSpPr>
              <p:cNvPr id="337" name="Google Shape;337;p23"/>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3"/>
            <p:cNvGrpSpPr/>
            <p:nvPr/>
          </p:nvGrpSpPr>
          <p:grpSpPr>
            <a:xfrm>
              <a:off x="8912488" y="4309200"/>
              <a:ext cx="231600" cy="834300"/>
              <a:chOff x="8912488" y="4309200"/>
              <a:chExt cx="231600" cy="834300"/>
            </a:xfrm>
          </p:grpSpPr>
          <p:sp>
            <p:nvSpPr>
              <p:cNvPr id="341" name="Google Shape;341;p23"/>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5" name="Google Shape;345;p23"/>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46" name="Google Shape;346;p23"/>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347" name="Google Shape;347;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8" name="Shape 348"/>
        <p:cNvGrpSpPr/>
        <p:nvPr/>
      </p:nvGrpSpPr>
      <p:grpSpPr>
        <a:xfrm>
          <a:off x="0" y="0"/>
          <a:ext cx="0" cy="0"/>
          <a:chOff x="0" y="0"/>
          <a:chExt cx="0" cy="0"/>
        </a:xfrm>
      </p:grpSpPr>
      <p:sp>
        <p:nvSpPr>
          <p:cNvPr id="349" name="Google Shape;349;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5" name="Google Shape;85;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ctrTitle"/>
          </p:nvPr>
        </p:nvSpPr>
        <p:spPr>
          <a:xfrm>
            <a:off x="425875" y="855275"/>
            <a:ext cx="5989500" cy="2211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Electric vehicles standards, charging infrastructure, &amp; impact on grid integration</a:t>
            </a:r>
            <a:endParaRPr/>
          </a:p>
          <a:p>
            <a:pPr indent="0" lvl="0" marL="0" rtl="0" algn="l">
              <a:spcBef>
                <a:spcPts val="0"/>
              </a:spcBef>
              <a:spcAft>
                <a:spcPts val="0"/>
              </a:spcAft>
              <a:buNone/>
            </a:pPr>
            <a:r>
              <a:rPr lang="en"/>
              <a:t>- A technological review</a:t>
            </a:r>
            <a:endParaRPr/>
          </a:p>
        </p:txBody>
      </p:sp>
      <p:sp>
        <p:nvSpPr>
          <p:cNvPr id="355" name="Google Shape;355;p25"/>
          <p:cNvSpPr txBox="1"/>
          <p:nvPr>
            <p:ph idx="1" type="subTitle"/>
          </p:nvPr>
        </p:nvSpPr>
        <p:spPr>
          <a:xfrm>
            <a:off x="770375" y="3221300"/>
            <a:ext cx="5790900" cy="1044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863"/>
              <a:t>H.S. Das a*, M.M. Rahman b*, S. Li a*, C.W. Tan c*  </a:t>
            </a:r>
            <a:endParaRPr sz="2863"/>
          </a:p>
          <a:p>
            <a:pPr indent="0" lvl="0" marL="0" rtl="0" algn="l">
              <a:spcBef>
                <a:spcPts val="0"/>
              </a:spcBef>
              <a:spcAft>
                <a:spcPts val="0"/>
              </a:spcAft>
              <a:buNone/>
            </a:pPr>
            <a:r>
              <a:t/>
            </a:r>
            <a:endParaRPr/>
          </a:p>
          <a:p>
            <a:pPr indent="0" lvl="0" marL="0" rtl="0" algn="l">
              <a:spcBef>
                <a:spcPts val="0"/>
              </a:spcBef>
              <a:spcAft>
                <a:spcPts val="0"/>
              </a:spcAft>
              <a:buNone/>
            </a:pPr>
            <a:r>
              <a:rPr lang="en"/>
              <a:t>a Department of Electrical and Computer Engineering, The University of Alabama, Tuscaloosa, 35401, USA </a:t>
            </a:r>
            <a:endParaRPr/>
          </a:p>
          <a:p>
            <a:pPr indent="0" lvl="0" marL="0" rtl="0" algn="l">
              <a:spcBef>
                <a:spcPts val="0"/>
              </a:spcBef>
              <a:spcAft>
                <a:spcPts val="0"/>
              </a:spcAft>
              <a:buNone/>
            </a:pPr>
            <a:r>
              <a:rPr lang="en"/>
              <a:t>b Department of Electrical Engineering, King Saud University, Riyadh, 12372, Saudi Arabia </a:t>
            </a:r>
            <a:endParaRPr/>
          </a:p>
          <a:p>
            <a:pPr indent="0" lvl="0" marL="0" rtl="0" algn="l">
              <a:spcBef>
                <a:spcPts val="0"/>
              </a:spcBef>
              <a:spcAft>
                <a:spcPts val="0"/>
              </a:spcAft>
              <a:buNone/>
            </a:pPr>
            <a:r>
              <a:rPr lang="en"/>
              <a:t>c Faculty of Electrical Engineering, Universiti Teknologi Malaysia, Johor, 81310, Malaysia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311700" y="122875"/>
            <a:ext cx="6366300" cy="46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 Integration in the Power Grid (EVGI)</a:t>
            </a:r>
            <a:endParaRPr/>
          </a:p>
        </p:txBody>
      </p:sp>
      <p:sp>
        <p:nvSpPr>
          <p:cNvPr id="417" name="Google Shape;417;p34"/>
          <p:cNvSpPr txBox="1"/>
          <p:nvPr>
            <p:ph idx="1" type="body"/>
          </p:nvPr>
        </p:nvSpPr>
        <p:spPr>
          <a:xfrm>
            <a:off x="180100" y="800125"/>
            <a:ext cx="4339500" cy="408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t>
            </a:r>
            <a:r>
              <a:rPr lang="en"/>
              <a:t>ully integrated systems that connect electric vehicles (EVs), transportation infrastructure, power grids, buildings, and renewable energy sources.</a:t>
            </a:r>
            <a:endParaRPr/>
          </a:p>
          <a:p>
            <a:pPr indent="0" lvl="0" marL="0" rtl="0" algn="l">
              <a:spcBef>
                <a:spcPts val="1200"/>
              </a:spcBef>
              <a:spcAft>
                <a:spcPts val="0"/>
              </a:spcAft>
              <a:buNone/>
            </a:pPr>
            <a:r>
              <a:rPr lang="en"/>
              <a:t>M</a:t>
            </a:r>
            <a:r>
              <a:rPr lang="en"/>
              <a:t>inimal linkage between the transportation and electric power sectors only until recently.  Disrupted the traditional business models of electric utilities</a:t>
            </a:r>
            <a:endParaRPr/>
          </a:p>
          <a:p>
            <a:pPr indent="0" lvl="0" marL="0" rtl="0" algn="l">
              <a:spcBef>
                <a:spcPts val="1200"/>
              </a:spcBef>
              <a:spcAft>
                <a:spcPts val="0"/>
              </a:spcAft>
              <a:buNone/>
            </a:pPr>
            <a:r>
              <a:rPr lang="en"/>
              <a:t>Primary : To charge the batteries of an EV</a:t>
            </a:r>
            <a:endParaRPr/>
          </a:p>
          <a:p>
            <a:pPr indent="0" lvl="0" marL="0" rtl="0" algn="l">
              <a:spcBef>
                <a:spcPts val="1200"/>
              </a:spcBef>
              <a:spcAft>
                <a:spcPts val="1200"/>
              </a:spcAft>
              <a:buNone/>
            </a:pPr>
            <a:r>
              <a:rPr lang="en"/>
              <a:t>Secondary : to supply power back to the grid and provide ancillary services like harmonic mitigation, reactive power supply, peak power shaving and so o</a:t>
            </a:r>
            <a:r>
              <a:rPr lang="en"/>
              <a:t>n</a:t>
            </a:r>
            <a:endParaRPr/>
          </a:p>
        </p:txBody>
      </p:sp>
      <p:pic>
        <p:nvPicPr>
          <p:cNvPr id="418" name="Google Shape;418;p34"/>
          <p:cNvPicPr preferRelativeResize="0"/>
          <p:nvPr/>
        </p:nvPicPr>
        <p:blipFill>
          <a:blip r:embed="rId3">
            <a:alphaModFix/>
          </a:blip>
          <a:stretch>
            <a:fillRect/>
          </a:stretch>
        </p:blipFill>
        <p:spPr>
          <a:xfrm>
            <a:off x="4572000" y="1704300"/>
            <a:ext cx="4462551" cy="24626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5"/>
          <p:cNvSpPr txBox="1"/>
          <p:nvPr>
            <p:ph type="title"/>
          </p:nvPr>
        </p:nvSpPr>
        <p:spPr>
          <a:xfrm>
            <a:off x="311700" y="199075"/>
            <a:ext cx="6366300" cy="46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 Integration in the Power Grid (EVGI)</a:t>
            </a:r>
            <a:endParaRPr/>
          </a:p>
        </p:txBody>
      </p:sp>
      <p:sp>
        <p:nvSpPr>
          <p:cNvPr id="424" name="Google Shape;424;p35"/>
          <p:cNvSpPr txBox="1"/>
          <p:nvPr>
            <p:ph idx="1" type="body"/>
          </p:nvPr>
        </p:nvSpPr>
        <p:spPr>
          <a:xfrm>
            <a:off x="120150" y="1360975"/>
            <a:ext cx="4129800" cy="353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Negative Impacts :</a:t>
            </a:r>
            <a:endParaRPr/>
          </a:p>
          <a:p>
            <a:pPr indent="-311150" lvl="0" marL="457200" rtl="0" algn="l">
              <a:spcBef>
                <a:spcPts val="1200"/>
              </a:spcBef>
              <a:spcAft>
                <a:spcPts val="0"/>
              </a:spcAft>
              <a:buSzPts val="1300"/>
              <a:buChar char="-"/>
            </a:pPr>
            <a:r>
              <a:rPr lang="en"/>
              <a:t>Excessive Integration can impact the load profile, voltage and frequency imbalances, excessive harmonic injection, power losses and the stability of the distribution grid</a:t>
            </a:r>
            <a:endParaRPr/>
          </a:p>
          <a:p>
            <a:pPr indent="0" lvl="0" marL="0" rtl="0" algn="l">
              <a:spcBef>
                <a:spcPts val="1200"/>
              </a:spcBef>
              <a:spcAft>
                <a:spcPts val="0"/>
              </a:spcAft>
              <a:buNone/>
            </a:pPr>
            <a:r>
              <a:rPr lang="en"/>
              <a:t>Positive</a:t>
            </a:r>
            <a:r>
              <a:rPr lang="en"/>
              <a:t> Impact : </a:t>
            </a:r>
            <a:endParaRPr/>
          </a:p>
          <a:p>
            <a:pPr indent="-311150" lvl="0" marL="457200" rtl="0" algn="l">
              <a:spcBef>
                <a:spcPts val="1200"/>
              </a:spcBef>
              <a:spcAft>
                <a:spcPts val="0"/>
              </a:spcAft>
              <a:buSzPts val="1300"/>
              <a:buChar char="-"/>
            </a:pPr>
            <a:r>
              <a:rPr lang="en"/>
              <a:t>Power management, by scheduling charging and discharging cycles.</a:t>
            </a:r>
            <a:endParaRPr/>
          </a:p>
          <a:p>
            <a:pPr indent="-311150" lvl="0" marL="457200" rtl="0" algn="l">
              <a:spcBef>
                <a:spcPts val="0"/>
              </a:spcBef>
              <a:spcAft>
                <a:spcPts val="0"/>
              </a:spcAft>
              <a:buSzPts val="1300"/>
              <a:buChar char="-"/>
            </a:pPr>
            <a:r>
              <a:rPr lang="en"/>
              <a:t>Power quality improvement : Solving voltage imbalances and flickers.</a:t>
            </a:r>
            <a:endParaRPr/>
          </a:p>
          <a:p>
            <a:pPr indent="-311150" lvl="0" marL="457200" rtl="0" algn="l">
              <a:spcBef>
                <a:spcPts val="0"/>
              </a:spcBef>
              <a:spcAft>
                <a:spcPts val="0"/>
              </a:spcAft>
              <a:buSzPts val="1300"/>
              <a:buChar char="-"/>
            </a:pPr>
            <a:r>
              <a:rPr lang="en"/>
              <a:t>Renewable energy support : EVs as renewable energy buffer and storage</a:t>
            </a:r>
            <a:endParaRPr/>
          </a:p>
        </p:txBody>
      </p:sp>
      <p:pic>
        <p:nvPicPr>
          <p:cNvPr id="425" name="Google Shape;425;p35"/>
          <p:cNvPicPr preferRelativeResize="0"/>
          <p:nvPr/>
        </p:nvPicPr>
        <p:blipFill>
          <a:blip r:embed="rId3">
            <a:alphaModFix/>
          </a:blip>
          <a:stretch>
            <a:fillRect/>
          </a:stretch>
        </p:blipFill>
        <p:spPr>
          <a:xfrm>
            <a:off x="4208075" y="860125"/>
            <a:ext cx="4877200" cy="329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311700" y="50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development trend of EVGI</a:t>
            </a:r>
            <a:endParaRPr/>
          </a:p>
        </p:txBody>
      </p:sp>
      <p:sp>
        <p:nvSpPr>
          <p:cNvPr id="431" name="Google Shape;431;p36"/>
          <p:cNvSpPr txBox="1"/>
          <p:nvPr>
            <p:ph idx="1" type="body"/>
          </p:nvPr>
        </p:nvSpPr>
        <p:spPr>
          <a:xfrm>
            <a:off x="172800" y="550800"/>
            <a:ext cx="4217400" cy="40419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rPr b="1" lang="en" sz="1600"/>
              <a:t>Dynamic wireless power transfer</a:t>
            </a:r>
            <a:endParaRPr b="1" sz="1600"/>
          </a:p>
          <a:p>
            <a:pPr indent="0" lvl="0" marL="0" rtl="0" algn="l">
              <a:spcBef>
                <a:spcPts val="1200"/>
              </a:spcBef>
              <a:spcAft>
                <a:spcPts val="0"/>
              </a:spcAft>
              <a:buNone/>
            </a:pPr>
            <a:r>
              <a:rPr lang="en" sz="1400"/>
              <a:t>WPT transfers electrical energy through electromagnetics. </a:t>
            </a:r>
            <a:endParaRPr sz="1400"/>
          </a:p>
          <a:p>
            <a:pPr indent="-310832" lvl="0" marL="457200" rtl="0" algn="l">
              <a:spcBef>
                <a:spcPts val="1200"/>
              </a:spcBef>
              <a:spcAft>
                <a:spcPts val="0"/>
              </a:spcAft>
              <a:buSzPct val="100000"/>
              <a:buChar char="-"/>
            </a:pPr>
            <a:r>
              <a:rPr lang="en" sz="1400"/>
              <a:t>No physical C</a:t>
            </a:r>
            <a:r>
              <a:rPr lang="en" sz="1400"/>
              <a:t>onnection, less fault in charging equipment</a:t>
            </a:r>
            <a:endParaRPr sz="1400"/>
          </a:p>
          <a:p>
            <a:pPr indent="-310832" lvl="0" marL="457200" rtl="0" algn="l">
              <a:spcBef>
                <a:spcPts val="0"/>
              </a:spcBef>
              <a:spcAft>
                <a:spcPts val="0"/>
              </a:spcAft>
              <a:buSzPct val="100000"/>
              <a:buChar char="-"/>
            </a:pPr>
            <a:r>
              <a:rPr lang="en" sz="1400"/>
              <a:t>charging equipment is protected from environmental hazards</a:t>
            </a:r>
            <a:endParaRPr sz="1400"/>
          </a:p>
          <a:p>
            <a:pPr indent="0" lvl="0" marL="0" rtl="0" algn="l">
              <a:spcBef>
                <a:spcPts val="1200"/>
              </a:spcBef>
              <a:spcAft>
                <a:spcPts val="0"/>
              </a:spcAft>
              <a:buNone/>
            </a:pPr>
            <a:r>
              <a:rPr b="1" lang="en"/>
              <a:t>next stage of WPT ? Dynamic WPT</a:t>
            </a:r>
            <a:endParaRPr b="1"/>
          </a:p>
          <a:p>
            <a:pPr indent="0" lvl="0" marL="0" rtl="0" algn="l">
              <a:spcBef>
                <a:spcPts val="1200"/>
              </a:spcBef>
              <a:spcAft>
                <a:spcPts val="0"/>
              </a:spcAft>
              <a:buNone/>
            </a:pPr>
            <a:r>
              <a:rPr lang="en"/>
              <a:t>Charging equipment installed under the road.  higher no of EV charging simultaneously</a:t>
            </a:r>
            <a:endParaRPr/>
          </a:p>
          <a:p>
            <a:pPr indent="0" lvl="0" marL="0" rtl="0" algn="l">
              <a:spcBef>
                <a:spcPts val="1200"/>
              </a:spcBef>
              <a:spcAft>
                <a:spcPts val="1200"/>
              </a:spcAft>
              <a:buNone/>
            </a:pPr>
            <a:r>
              <a:rPr lang="en"/>
              <a:t>ElectReon :  initial tests on dynamic wireless charging of a 40-ton long-haul electric truck in Sweden. dynamic charging on 50m track at 30km/h, transferred 45kW to battery</a:t>
            </a:r>
            <a:endParaRPr/>
          </a:p>
        </p:txBody>
      </p:sp>
      <p:pic>
        <p:nvPicPr>
          <p:cNvPr id="432" name="Google Shape;432;p36"/>
          <p:cNvPicPr preferRelativeResize="0"/>
          <p:nvPr/>
        </p:nvPicPr>
        <p:blipFill>
          <a:blip r:embed="rId3">
            <a:alphaModFix/>
          </a:blip>
          <a:stretch>
            <a:fillRect/>
          </a:stretch>
        </p:blipFill>
        <p:spPr>
          <a:xfrm>
            <a:off x="4759000" y="2742250"/>
            <a:ext cx="1895319" cy="2239874"/>
          </a:xfrm>
          <a:prstGeom prst="rect">
            <a:avLst/>
          </a:prstGeom>
          <a:noFill/>
          <a:ln>
            <a:noFill/>
          </a:ln>
        </p:spPr>
      </p:pic>
      <p:pic>
        <p:nvPicPr>
          <p:cNvPr id="433" name="Google Shape;433;p36"/>
          <p:cNvPicPr preferRelativeResize="0"/>
          <p:nvPr/>
        </p:nvPicPr>
        <p:blipFill>
          <a:blip r:embed="rId4">
            <a:alphaModFix/>
          </a:blip>
          <a:stretch>
            <a:fillRect/>
          </a:stretch>
        </p:blipFill>
        <p:spPr>
          <a:xfrm>
            <a:off x="4902075" y="622825"/>
            <a:ext cx="3879500" cy="1916800"/>
          </a:xfrm>
          <a:prstGeom prst="rect">
            <a:avLst/>
          </a:prstGeom>
          <a:noFill/>
          <a:ln>
            <a:noFill/>
          </a:ln>
        </p:spPr>
      </p:pic>
      <p:sp>
        <p:nvSpPr>
          <p:cNvPr id="434" name="Google Shape;434;p36"/>
          <p:cNvSpPr txBox="1"/>
          <p:nvPr/>
        </p:nvSpPr>
        <p:spPr>
          <a:xfrm>
            <a:off x="90775" y="4866600"/>
            <a:ext cx="5172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http://techfinder.stanford.edu/technologies/S19-406_efficient-dynamic-wireless-power</a:t>
            </a:r>
            <a:endParaRPr sz="600"/>
          </a:p>
        </p:txBody>
      </p:sp>
      <p:pic>
        <p:nvPicPr>
          <p:cNvPr id="435" name="Google Shape;435;p36"/>
          <p:cNvPicPr preferRelativeResize="0"/>
          <p:nvPr/>
        </p:nvPicPr>
        <p:blipFill>
          <a:blip r:embed="rId5">
            <a:alphaModFix/>
          </a:blip>
          <a:stretch>
            <a:fillRect/>
          </a:stretch>
        </p:blipFill>
        <p:spPr>
          <a:xfrm>
            <a:off x="6766375" y="2794863"/>
            <a:ext cx="2134650" cy="213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7"/>
          <p:cNvPicPr preferRelativeResize="0"/>
          <p:nvPr/>
        </p:nvPicPr>
        <p:blipFill>
          <a:blip r:embed="rId3">
            <a:alphaModFix/>
          </a:blip>
          <a:stretch>
            <a:fillRect/>
          </a:stretch>
        </p:blipFill>
        <p:spPr>
          <a:xfrm>
            <a:off x="5600200" y="1431725"/>
            <a:ext cx="3543799" cy="1968775"/>
          </a:xfrm>
          <a:prstGeom prst="rect">
            <a:avLst/>
          </a:prstGeom>
          <a:noFill/>
          <a:ln>
            <a:noFill/>
          </a:ln>
        </p:spPr>
      </p:pic>
      <p:sp>
        <p:nvSpPr>
          <p:cNvPr id="441" name="Google Shape;441;p37"/>
          <p:cNvSpPr txBox="1"/>
          <p:nvPr>
            <p:ph idx="1" type="body"/>
          </p:nvPr>
        </p:nvSpPr>
        <p:spPr>
          <a:xfrm>
            <a:off x="149425" y="850200"/>
            <a:ext cx="5367000" cy="429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C</a:t>
            </a:r>
            <a:r>
              <a:rPr lang="en"/>
              <a:t>ommunication between vehicle-to-vehicle, vehicle to a roadside base station, passenger, traffic signal, power grid, etc</a:t>
            </a:r>
            <a:endParaRPr/>
          </a:p>
          <a:p>
            <a:pPr indent="0" lvl="0" marL="0" rtl="0" algn="l">
              <a:spcBef>
                <a:spcPts val="1200"/>
              </a:spcBef>
              <a:spcAft>
                <a:spcPts val="0"/>
              </a:spcAft>
              <a:buNone/>
            </a:pPr>
            <a:r>
              <a:rPr lang="en"/>
              <a:t>The tech called Vehicle ad hoc network (VANET) interconnects vehicles, roadside base stations, and the communication channels.</a:t>
            </a:r>
            <a:endParaRPr/>
          </a:p>
          <a:p>
            <a:pPr indent="0" lvl="0" marL="0" rtl="0" algn="l">
              <a:spcBef>
                <a:spcPts val="1200"/>
              </a:spcBef>
              <a:spcAft>
                <a:spcPts val="0"/>
              </a:spcAft>
              <a:buNone/>
            </a:pPr>
            <a:r>
              <a:rPr lang="en"/>
              <a:t>Can be used to </a:t>
            </a:r>
            <a:r>
              <a:rPr lang="en"/>
              <a:t>communicate between autonomous vehicles and Improve the driving experience, safety, and comfort, whilst reducing traffic congestion and holdups.</a:t>
            </a:r>
            <a:endParaRPr/>
          </a:p>
          <a:p>
            <a:pPr indent="0" lvl="0" marL="0" rtl="0" algn="l">
              <a:spcBef>
                <a:spcPts val="1200"/>
              </a:spcBef>
              <a:spcAft>
                <a:spcPts val="1200"/>
              </a:spcAft>
              <a:buNone/>
            </a:pPr>
            <a:r>
              <a:rPr lang="en"/>
              <a:t>E.g : Decision Making on charging station 1 or station 2, scenarios</a:t>
            </a:r>
            <a:endParaRPr/>
          </a:p>
        </p:txBody>
      </p:sp>
      <p:sp>
        <p:nvSpPr>
          <p:cNvPr id="442" name="Google Shape;442;p37"/>
          <p:cNvSpPr txBox="1"/>
          <p:nvPr>
            <p:ph type="title"/>
          </p:nvPr>
        </p:nvSpPr>
        <p:spPr>
          <a:xfrm>
            <a:off x="311700" y="0"/>
            <a:ext cx="7881300" cy="42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Connected Mobility (CM)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8"/>
          <p:cNvSpPr txBox="1"/>
          <p:nvPr>
            <p:ph type="title"/>
          </p:nvPr>
        </p:nvSpPr>
        <p:spPr>
          <a:xfrm>
            <a:off x="608200"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Autonomous electric vehicles</a:t>
            </a:r>
            <a:endParaRPr/>
          </a:p>
        </p:txBody>
      </p:sp>
      <p:sp>
        <p:nvSpPr>
          <p:cNvPr id="448" name="Google Shape;448;p38"/>
          <p:cNvSpPr txBox="1"/>
          <p:nvPr>
            <p:ph idx="1" type="body"/>
          </p:nvPr>
        </p:nvSpPr>
        <p:spPr>
          <a:xfrm>
            <a:off x="214100" y="535200"/>
            <a:ext cx="6238500" cy="266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Autonomous or self-driving vehicles, ability to sense their surroundings. driverless technology, where vehicle decides the travelling route, identifies road conditions, operates to reach the destination set by the user.</a:t>
            </a:r>
            <a:endParaRPr/>
          </a:p>
          <a:p>
            <a:pPr indent="0" lvl="0" marL="0" rtl="0" algn="l">
              <a:spcBef>
                <a:spcPts val="1200"/>
              </a:spcBef>
              <a:spcAft>
                <a:spcPts val="0"/>
              </a:spcAft>
              <a:buNone/>
            </a:pPr>
            <a:r>
              <a:rPr lang="en"/>
              <a:t>L0: no automated driving :L1 is driver assisted driving; L2 is semi-automated driving, L3 is highly automated driving,  L5 is driverless phase; human just as passenger. </a:t>
            </a:r>
            <a:endParaRPr/>
          </a:p>
          <a:p>
            <a:pPr indent="0" lvl="0" marL="0" rtl="0" algn="l">
              <a:spcBef>
                <a:spcPts val="1200"/>
              </a:spcBef>
              <a:spcAft>
                <a:spcPts val="0"/>
              </a:spcAft>
              <a:buNone/>
            </a:pPr>
            <a:r>
              <a:rPr lang="en"/>
              <a:t>semi-automated driving phase (L2)  achieved :  adaptive cruise control, automatic lane keeping, etc. implemented  in mass production. E.g  </a:t>
            </a:r>
            <a:r>
              <a:rPr b="1" lang="en"/>
              <a:t>Tesla</a:t>
            </a:r>
            <a:endParaRPr b="1"/>
          </a:p>
          <a:p>
            <a:pPr indent="0" lvl="0" marL="0" rtl="0" algn="l">
              <a:spcBef>
                <a:spcPts val="1200"/>
              </a:spcBef>
              <a:spcAft>
                <a:spcPts val="1200"/>
              </a:spcAft>
              <a:buNone/>
            </a:pPr>
            <a:r>
              <a:rPr lang="en"/>
              <a:t>L5 car can itself park at best place and charge or discharge. </a:t>
            </a:r>
            <a:endParaRPr/>
          </a:p>
        </p:txBody>
      </p:sp>
      <p:pic>
        <p:nvPicPr>
          <p:cNvPr id="449" name="Google Shape;449;p38"/>
          <p:cNvPicPr preferRelativeResize="0"/>
          <p:nvPr/>
        </p:nvPicPr>
        <p:blipFill>
          <a:blip r:embed="rId3">
            <a:alphaModFix/>
          </a:blip>
          <a:stretch>
            <a:fillRect/>
          </a:stretch>
        </p:blipFill>
        <p:spPr>
          <a:xfrm>
            <a:off x="6548950" y="507950"/>
            <a:ext cx="2442224" cy="1628150"/>
          </a:xfrm>
          <a:prstGeom prst="rect">
            <a:avLst/>
          </a:prstGeom>
          <a:noFill/>
          <a:ln>
            <a:noFill/>
          </a:ln>
        </p:spPr>
      </p:pic>
      <p:pic>
        <p:nvPicPr>
          <p:cNvPr id="450" name="Google Shape;450;p38"/>
          <p:cNvPicPr preferRelativeResize="0"/>
          <p:nvPr/>
        </p:nvPicPr>
        <p:blipFill>
          <a:blip r:embed="rId4">
            <a:alphaModFix/>
          </a:blip>
          <a:stretch>
            <a:fillRect/>
          </a:stretch>
        </p:blipFill>
        <p:spPr>
          <a:xfrm>
            <a:off x="6566175" y="2192588"/>
            <a:ext cx="2407776" cy="1532475"/>
          </a:xfrm>
          <a:prstGeom prst="rect">
            <a:avLst/>
          </a:prstGeom>
          <a:noFill/>
          <a:ln>
            <a:noFill/>
          </a:ln>
        </p:spPr>
      </p:pic>
      <p:sp>
        <p:nvSpPr>
          <p:cNvPr id="451" name="Google Shape;451;p38"/>
          <p:cNvSpPr txBox="1"/>
          <p:nvPr>
            <p:ph idx="1" type="body"/>
          </p:nvPr>
        </p:nvSpPr>
        <p:spPr>
          <a:xfrm>
            <a:off x="149375" y="3871200"/>
            <a:ext cx="7377000" cy="99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Using the collaborative consumption concept, people share EVs for their daily travel, and the vehicles are owned by a third party company such as Uber, Airbnb, google and so</a:t>
            </a:r>
            <a:endParaRPr/>
          </a:p>
          <a:p>
            <a:pPr indent="0" lvl="0" marL="0" rtl="0" algn="l">
              <a:spcBef>
                <a:spcPts val="1200"/>
              </a:spcBef>
              <a:spcAft>
                <a:spcPts val="1200"/>
              </a:spcAft>
              <a:buNone/>
            </a:pPr>
            <a:r>
              <a:rPr lang="en"/>
              <a:t>Idle time for individual EV is high.  Using Internet of things, big data facility, AI, and other tech, EV companies can optimize the EV operation, power grid and transportation</a:t>
            </a:r>
            <a:endParaRPr/>
          </a:p>
        </p:txBody>
      </p:sp>
      <p:sp>
        <p:nvSpPr>
          <p:cNvPr id="452" name="Google Shape;452;p38"/>
          <p:cNvSpPr txBox="1"/>
          <p:nvPr>
            <p:ph type="title"/>
          </p:nvPr>
        </p:nvSpPr>
        <p:spPr>
          <a:xfrm>
            <a:off x="262900" y="3200950"/>
            <a:ext cx="4309200" cy="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740"/>
              <a:t>EV Shared Economy</a:t>
            </a:r>
            <a:endParaRPr sz="1740"/>
          </a:p>
        </p:txBody>
      </p:sp>
      <p:sp>
        <p:nvSpPr>
          <p:cNvPr id="453" name="Google Shape;453;p38"/>
          <p:cNvSpPr txBox="1"/>
          <p:nvPr/>
        </p:nvSpPr>
        <p:spPr>
          <a:xfrm>
            <a:off x="330800" y="4864800"/>
            <a:ext cx="6536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https://www.forbes.com/sites/jamesmorris/2021/03/13/why-is-teslas-full-self-driving-only-level-2-autonomous/?sh=2387ecdb6a32</a:t>
            </a:r>
            <a:endParaRPr sz="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39"/>
          <p:cNvSpPr txBox="1"/>
          <p:nvPr>
            <p:ph type="title"/>
          </p:nvPr>
        </p:nvSpPr>
        <p:spPr>
          <a:xfrm>
            <a:off x="311700" y="40250"/>
            <a:ext cx="8520600" cy="6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Energy Internet</a:t>
            </a:r>
            <a:endParaRPr/>
          </a:p>
        </p:txBody>
      </p:sp>
      <p:sp>
        <p:nvSpPr>
          <p:cNvPr id="459" name="Google Shape;459;p39"/>
          <p:cNvSpPr txBox="1"/>
          <p:nvPr>
            <p:ph idx="1" type="body"/>
          </p:nvPr>
        </p:nvSpPr>
        <p:spPr>
          <a:xfrm>
            <a:off x="154800" y="1153925"/>
            <a:ext cx="4511700" cy="32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The concept Aims to unify the power, transportation, gas, and thermal systems in a single platform. energy can be transformed for heating and cooling using boilers and chillers, or it can be transformed into electrical power </a:t>
            </a:r>
            <a:endParaRPr sz="1200"/>
          </a:p>
          <a:p>
            <a:pPr indent="0" lvl="0" marL="0" rtl="0" algn="l">
              <a:spcBef>
                <a:spcPts val="1200"/>
              </a:spcBef>
              <a:spcAft>
                <a:spcPts val="0"/>
              </a:spcAft>
              <a:buNone/>
            </a:pPr>
            <a:r>
              <a:rPr lang="en" sz="1200"/>
              <a:t>Vital element are EVs and FCEVs because they are connected to energy, power, and transportation network simultaneously.</a:t>
            </a:r>
            <a:endParaRPr sz="1200"/>
          </a:p>
          <a:p>
            <a:pPr indent="0" lvl="0" marL="0" rtl="0" algn="l">
              <a:spcBef>
                <a:spcPts val="1200"/>
              </a:spcBef>
              <a:spcAft>
                <a:spcPts val="0"/>
              </a:spcAft>
              <a:buNone/>
            </a:pPr>
            <a:r>
              <a:rPr lang="en" sz="1200"/>
              <a:t>Challenges of interoperability is the communication and control in the EI.  </a:t>
            </a:r>
            <a:endParaRPr sz="1200"/>
          </a:p>
          <a:p>
            <a:pPr indent="0" lvl="0" marL="0" rtl="0" algn="l">
              <a:spcBef>
                <a:spcPts val="1200"/>
              </a:spcBef>
              <a:spcAft>
                <a:spcPts val="1200"/>
              </a:spcAft>
              <a:buNone/>
            </a:pPr>
            <a:r>
              <a:rPr lang="en" sz="1200"/>
              <a:t>The information network collects data from each of the networks, processes and generates optimal operating criteria for each of the networks, and provides the intelligent control algorithm</a:t>
            </a:r>
            <a:endParaRPr sz="1200"/>
          </a:p>
        </p:txBody>
      </p:sp>
      <p:pic>
        <p:nvPicPr>
          <p:cNvPr id="460" name="Google Shape;460;p39"/>
          <p:cNvPicPr preferRelativeResize="0"/>
          <p:nvPr/>
        </p:nvPicPr>
        <p:blipFill>
          <a:blip r:embed="rId3">
            <a:alphaModFix/>
          </a:blip>
          <a:stretch>
            <a:fillRect/>
          </a:stretch>
        </p:blipFill>
        <p:spPr>
          <a:xfrm>
            <a:off x="4515950" y="661263"/>
            <a:ext cx="4511723"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0"/>
          <p:cNvSpPr txBox="1"/>
          <p:nvPr/>
        </p:nvSpPr>
        <p:spPr>
          <a:xfrm>
            <a:off x="177700" y="108600"/>
            <a:ext cx="63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Challenges and suggestions for EV charging</a:t>
            </a:r>
            <a:endParaRPr b="1"/>
          </a:p>
        </p:txBody>
      </p:sp>
      <p:sp>
        <p:nvSpPr>
          <p:cNvPr id="466" name="Google Shape;466;p40"/>
          <p:cNvSpPr txBox="1"/>
          <p:nvPr/>
        </p:nvSpPr>
        <p:spPr>
          <a:xfrm>
            <a:off x="264375" y="1354350"/>
            <a:ext cx="8460600" cy="3850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standards for manufacturing charging equipment are not common globally. </a:t>
            </a:r>
            <a:endParaRPr sz="1500"/>
          </a:p>
          <a:p>
            <a:pPr indent="-323850" lvl="0" marL="457200" rtl="0" algn="l">
              <a:spcBef>
                <a:spcPts val="0"/>
              </a:spcBef>
              <a:spcAft>
                <a:spcPts val="0"/>
              </a:spcAft>
              <a:buSzPts val="1500"/>
              <a:buChar char="-"/>
            </a:pPr>
            <a:r>
              <a:rPr lang="en" sz="1500"/>
              <a:t>All the public charging stations have charging facility for all power levels.</a:t>
            </a:r>
            <a:endParaRPr sz="1500"/>
          </a:p>
          <a:p>
            <a:pPr indent="-323850" lvl="0" marL="457200" rtl="0" algn="l">
              <a:spcBef>
                <a:spcPts val="0"/>
              </a:spcBef>
              <a:spcAft>
                <a:spcPts val="0"/>
              </a:spcAft>
              <a:buSzPts val="1500"/>
              <a:buChar char="-"/>
            </a:pPr>
            <a:r>
              <a:t/>
            </a:r>
            <a:endParaRPr sz="1500"/>
          </a:p>
          <a:p>
            <a:pPr indent="-323850" lvl="0" marL="457200" rtl="0" algn="l">
              <a:spcBef>
                <a:spcPts val="0"/>
              </a:spcBef>
              <a:spcAft>
                <a:spcPts val="0"/>
              </a:spcAft>
              <a:buSzPts val="1500"/>
              <a:buChar char="-"/>
            </a:pPr>
            <a:r>
              <a:rPr lang="en" sz="1500"/>
              <a:t>The establishment of private fast-charging facilities, such as at home, is still an issue, which normally requires EV owners to have permissions from the local utility providers and government. </a:t>
            </a:r>
            <a:endParaRPr sz="1800"/>
          </a:p>
          <a:p>
            <a:pPr indent="-323850" lvl="0" marL="457200" rtl="0" algn="l">
              <a:spcBef>
                <a:spcPts val="0"/>
              </a:spcBef>
              <a:spcAft>
                <a:spcPts val="0"/>
              </a:spcAft>
              <a:buSzPts val="1500"/>
              <a:buChar char="-"/>
            </a:pPr>
            <a:r>
              <a:rPr lang="en" sz="1500"/>
              <a:t>Charging stations can start using renewable energy, such as PV or wind energy. </a:t>
            </a:r>
            <a:endParaRPr sz="1500"/>
          </a:p>
          <a:p>
            <a:pPr indent="-323850" lvl="1" marL="914400" rtl="0" algn="l">
              <a:spcBef>
                <a:spcPts val="0"/>
              </a:spcBef>
              <a:spcAft>
                <a:spcPts val="0"/>
              </a:spcAft>
              <a:buSzPts val="1500"/>
              <a:buChar char="-"/>
            </a:pPr>
            <a:r>
              <a:rPr lang="en" sz="1500"/>
              <a:t>However, design and implementation are costly and require large space. Renewable energy based EV charging stations are best suitable in the highways where a lot of unused lands are available.</a:t>
            </a:r>
            <a:endParaRPr sz="1500"/>
          </a:p>
          <a:p>
            <a:pPr indent="0" lvl="0" marL="457200" rtl="0" algn="l">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1"/>
          <p:cNvSpPr txBox="1"/>
          <p:nvPr>
            <p:ph type="title"/>
          </p:nvPr>
        </p:nvSpPr>
        <p:spPr>
          <a:xfrm>
            <a:off x="665000" y="532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Challenges and suggestions for EVGI</a:t>
            </a:r>
            <a:endParaRPr/>
          </a:p>
          <a:p>
            <a:pPr indent="0" lvl="0" marL="0" rtl="0" algn="l">
              <a:spcBef>
                <a:spcPts val="0"/>
              </a:spcBef>
              <a:spcAft>
                <a:spcPts val="0"/>
              </a:spcAft>
              <a:buClr>
                <a:schemeClr val="dk1"/>
              </a:buClr>
              <a:buSzPct val="42307"/>
              <a:buFont typeface="Arial"/>
              <a:buNone/>
            </a:pPr>
            <a:r>
              <a:t/>
            </a:r>
            <a:endParaRPr/>
          </a:p>
          <a:p>
            <a:pPr indent="0" lvl="0" marL="0" rtl="0" algn="l">
              <a:spcBef>
                <a:spcPts val="0"/>
              </a:spcBef>
              <a:spcAft>
                <a:spcPts val="0"/>
              </a:spcAft>
              <a:buNone/>
            </a:pPr>
            <a:r>
              <a:t/>
            </a:r>
            <a:endParaRPr/>
          </a:p>
        </p:txBody>
      </p:sp>
      <p:sp>
        <p:nvSpPr>
          <p:cNvPr id="472" name="Google Shape;472;p41"/>
          <p:cNvSpPr txBox="1"/>
          <p:nvPr>
            <p:ph idx="1" type="body"/>
          </p:nvPr>
        </p:nvSpPr>
        <p:spPr>
          <a:xfrm>
            <a:off x="665000" y="1331200"/>
            <a:ext cx="8048100" cy="3200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 the modern grid, EVs work as electrical load, transportation media, energy storage, as well as communication nodes. They operate as a channel to interconnect the electricity grid,  traffic network, and communication network. Design must include these factors.</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lang="en" sz="1400"/>
              <a:t>Currently, t</a:t>
            </a:r>
            <a:r>
              <a:rPr lang="en" sz="1400"/>
              <a:t>he scheduling is mostly performed on off-peak charging. Introducing </a:t>
            </a:r>
            <a:r>
              <a:rPr b="1" lang="en" sz="1400"/>
              <a:t>time-variable and charging power level,</a:t>
            </a:r>
            <a:r>
              <a:rPr lang="en" sz="1400"/>
              <a:t> to resolve the grid-overloading problem.</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lang="en" sz="1400"/>
              <a:t>wireless charging technologies are designed only for G2V operation.</a:t>
            </a:r>
            <a:endParaRPr sz="1400"/>
          </a:p>
          <a:p>
            <a:pPr indent="-304800" lvl="1" marL="914400" rtl="0" algn="l">
              <a:spcBef>
                <a:spcPts val="0"/>
              </a:spcBef>
              <a:spcAft>
                <a:spcPts val="0"/>
              </a:spcAft>
              <a:buSzPts val="1200"/>
              <a:buChar char="-"/>
            </a:pPr>
            <a:r>
              <a:rPr lang="en" sz="1200"/>
              <a:t> With the advancement of the wireless charging, EVs should facilitate the bidirectional WPT to perform several ancillary services to the grid.</a:t>
            </a:r>
            <a:endParaRPr sz="1200"/>
          </a:p>
          <a:p>
            <a:pPr indent="-304800" lvl="0" marL="457200" rtl="0" algn="l">
              <a:spcBef>
                <a:spcPts val="0"/>
              </a:spcBef>
              <a:spcAft>
                <a:spcPts val="0"/>
              </a:spcAft>
              <a:buSzPts val="1200"/>
              <a:buChar char="-"/>
            </a:pPr>
            <a:r>
              <a:t/>
            </a:r>
            <a:endParaRPr sz="1200"/>
          </a:p>
          <a:p>
            <a:pPr indent="-304800" lvl="0" marL="457200" rtl="0" algn="l">
              <a:spcBef>
                <a:spcPts val="0"/>
              </a:spcBef>
              <a:spcAft>
                <a:spcPts val="0"/>
              </a:spcAft>
              <a:buSzPts val="1200"/>
              <a:buChar char="-"/>
            </a:pPr>
            <a:r>
              <a:rPr lang="en" sz="1200"/>
              <a:t>Well-developed business model can be beneficiary for EV owner, user, as well as utility companies.</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2"/>
          <p:cNvSpPr txBox="1"/>
          <p:nvPr>
            <p:ph type="title"/>
          </p:nvPr>
        </p:nvSpPr>
        <p:spPr>
          <a:xfrm>
            <a:off x="591125" y="186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r>
              <a:rPr lang="en"/>
              <a:t> &amp; Proposal</a:t>
            </a:r>
            <a:endParaRPr/>
          </a:p>
        </p:txBody>
      </p:sp>
      <p:sp>
        <p:nvSpPr>
          <p:cNvPr id="478" name="Google Shape;478;p42"/>
          <p:cNvSpPr txBox="1"/>
          <p:nvPr>
            <p:ph idx="1" type="body"/>
          </p:nvPr>
        </p:nvSpPr>
        <p:spPr>
          <a:xfrm>
            <a:off x="668950" y="1404600"/>
            <a:ext cx="7688700" cy="3453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With the advancement of EV technology, charging infrastructure and grid integration facilities, EV popularity is expected to increase.</a:t>
            </a:r>
            <a:endParaRPr/>
          </a:p>
          <a:p>
            <a:pPr indent="-311150" lvl="0" marL="457200" rtl="0" algn="l">
              <a:spcBef>
                <a:spcPts val="0"/>
              </a:spcBef>
              <a:spcAft>
                <a:spcPts val="0"/>
              </a:spcAft>
              <a:buSzPts val="1300"/>
              <a:buChar char="-"/>
            </a:pPr>
            <a:r>
              <a:rPr lang="en"/>
              <a:t>Energy Internet could be a future grid technology, which will make the power system fully automated with advanced energy management systems. </a:t>
            </a:r>
            <a:endParaRPr/>
          </a:p>
          <a:p>
            <a:pPr indent="-311150" lvl="0" marL="457200" rtl="0" algn="l">
              <a:spcBef>
                <a:spcPts val="0"/>
              </a:spcBef>
              <a:spcAft>
                <a:spcPts val="0"/>
              </a:spcAft>
              <a:buSzPts val="1300"/>
              <a:buChar char="-"/>
            </a:pPr>
            <a:r>
              <a:rPr lang="en"/>
              <a:t>Unified standards for EVs and its charging infrastructure all over the world is a primary necessity for EVs to gain popularity in the market</a:t>
            </a:r>
            <a:endParaRPr/>
          </a:p>
          <a:p>
            <a:pPr indent="0" lvl="0" marL="0" rtl="0" algn="l">
              <a:spcBef>
                <a:spcPts val="1200"/>
              </a:spcBef>
              <a:spcAft>
                <a:spcPts val="0"/>
              </a:spcAft>
              <a:buNone/>
            </a:pPr>
            <a:r>
              <a:rPr lang="en"/>
              <a:t>Future Scope</a:t>
            </a:r>
            <a:endParaRPr/>
          </a:p>
          <a:p>
            <a:pPr indent="-311150" lvl="0" marL="457200" rtl="0" algn="l">
              <a:spcBef>
                <a:spcPts val="1200"/>
              </a:spcBef>
              <a:spcAft>
                <a:spcPts val="0"/>
              </a:spcAft>
              <a:buSzPts val="1300"/>
              <a:buChar char="-"/>
            </a:pPr>
            <a:r>
              <a:rPr lang="en"/>
              <a:t>Research on current data w.r.t EV technology and future predictions</a:t>
            </a:r>
            <a:endParaRPr/>
          </a:p>
          <a:p>
            <a:pPr indent="-311150" lvl="0" marL="457200" rtl="0" algn="l">
              <a:spcBef>
                <a:spcPts val="0"/>
              </a:spcBef>
              <a:spcAft>
                <a:spcPts val="0"/>
              </a:spcAft>
              <a:buSzPts val="1300"/>
              <a:buChar char="-"/>
            </a:pPr>
            <a:r>
              <a:rPr lang="en"/>
              <a:t>Study and comparison of the different EV features and how it impacts the power ecosystem.</a:t>
            </a:r>
            <a:endParaRPr/>
          </a:p>
          <a:p>
            <a:pPr indent="-311150" lvl="0" marL="457200" rtl="0" algn="l">
              <a:spcBef>
                <a:spcPts val="0"/>
              </a:spcBef>
              <a:spcAft>
                <a:spcPts val="0"/>
              </a:spcAft>
              <a:buSzPts val="1300"/>
              <a:buChar char="-"/>
            </a:pPr>
            <a:r>
              <a:rPr lang="en"/>
              <a:t>Study of feature optimisation algorithms for Peak load minimization,  Charging cost minimization and Model Predictive control to gauge the efficient operation of a grid-connected EV charging station.</a:t>
            </a:r>
            <a:endParaRPr/>
          </a:p>
          <a:p>
            <a:pPr indent="-311150" lvl="0" marL="457200" rtl="0" algn="just">
              <a:lnSpc>
                <a:spcPct val="150000"/>
              </a:lnSpc>
              <a:spcBef>
                <a:spcPts val="0"/>
              </a:spcBef>
              <a:spcAft>
                <a:spcPts val="0"/>
              </a:spcAft>
              <a:buSzPts val="1300"/>
              <a:buChar char="-"/>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151650" y="1792225"/>
            <a:ext cx="8840700" cy="140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900"/>
              <a:t>Thank You</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6"/>
          <p:cNvSpPr txBox="1"/>
          <p:nvPr>
            <p:ph type="title"/>
          </p:nvPr>
        </p:nvSpPr>
        <p:spPr>
          <a:xfrm>
            <a:off x="727650" y="521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361" name="Google Shape;361;p26"/>
          <p:cNvSpPr txBox="1"/>
          <p:nvPr>
            <p:ph idx="1" type="body"/>
          </p:nvPr>
        </p:nvSpPr>
        <p:spPr>
          <a:xfrm>
            <a:off x="551775" y="1433925"/>
            <a:ext cx="7866300" cy="290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Introduction</a:t>
            </a:r>
            <a:endParaRPr/>
          </a:p>
          <a:p>
            <a:pPr indent="-311150" lvl="0" marL="457200" rtl="0" algn="l">
              <a:spcBef>
                <a:spcPts val="0"/>
              </a:spcBef>
              <a:spcAft>
                <a:spcPts val="0"/>
              </a:spcAft>
              <a:buSzPts val="1300"/>
              <a:buAutoNum type="arabicPeriod"/>
            </a:pPr>
            <a:r>
              <a:rPr lang="en"/>
              <a:t>Current Status - EV technology and grid infrastructure</a:t>
            </a:r>
            <a:endParaRPr/>
          </a:p>
          <a:p>
            <a:pPr indent="-311150" lvl="0" marL="457200" rtl="0" algn="l">
              <a:lnSpc>
                <a:spcPct val="111088"/>
              </a:lnSpc>
              <a:spcBef>
                <a:spcPts val="0"/>
              </a:spcBef>
              <a:spcAft>
                <a:spcPts val="0"/>
              </a:spcAft>
              <a:buSzPts val="1300"/>
              <a:buAutoNum type="arabicPeriod"/>
            </a:pPr>
            <a:r>
              <a:rPr lang="en"/>
              <a:t>EV Charging and grid integration Standards</a:t>
            </a:r>
            <a:endParaRPr/>
          </a:p>
          <a:p>
            <a:pPr indent="-311150" lvl="0" marL="457200" rtl="0" algn="l">
              <a:lnSpc>
                <a:spcPct val="111088"/>
              </a:lnSpc>
              <a:spcBef>
                <a:spcPts val="0"/>
              </a:spcBef>
              <a:spcAft>
                <a:spcPts val="0"/>
              </a:spcAft>
              <a:buSzPts val="1300"/>
              <a:buAutoNum type="arabicPeriod"/>
            </a:pPr>
            <a:r>
              <a:rPr lang="en"/>
              <a:t>EV charging infrastructure</a:t>
            </a:r>
            <a:endParaRPr/>
          </a:p>
          <a:p>
            <a:pPr indent="-311150" lvl="0" marL="457200" rtl="0" algn="l">
              <a:lnSpc>
                <a:spcPct val="111088"/>
              </a:lnSpc>
              <a:spcBef>
                <a:spcPts val="0"/>
              </a:spcBef>
              <a:spcAft>
                <a:spcPts val="0"/>
              </a:spcAft>
              <a:buSzPts val="1300"/>
              <a:buAutoNum type="arabicPeriod"/>
            </a:pPr>
            <a:r>
              <a:rPr lang="en"/>
              <a:t>EV Power Grid Integration</a:t>
            </a:r>
            <a:endParaRPr/>
          </a:p>
          <a:p>
            <a:pPr indent="-311150" lvl="0" marL="457200" rtl="0" algn="l">
              <a:lnSpc>
                <a:spcPct val="111088"/>
              </a:lnSpc>
              <a:spcBef>
                <a:spcPts val="0"/>
              </a:spcBef>
              <a:spcAft>
                <a:spcPts val="0"/>
              </a:spcAft>
              <a:buSzPts val="1300"/>
              <a:buAutoNum type="arabicPeriod"/>
            </a:pPr>
            <a:r>
              <a:rPr lang="en"/>
              <a:t>Future development trend of EVGI</a:t>
            </a:r>
            <a:endParaRPr/>
          </a:p>
          <a:p>
            <a:pPr indent="-311150" lvl="0" marL="457200" rtl="0" algn="l">
              <a:lnSpc>
                <a:spcPct val="111088"/>
              </a:lnSpc>
              <a:spcBef>
                <a:spcPts val="0"/>
              </a:spcBef>
              <a:spcAft>
                <a:spcPts val="0"/>
              </a:spcAft>
              <a:buSzPts val="1300"/>
              <a:buAutoNum type="arabicPeriod"/>
            </a:pPr>
            <a:r>
              <a:rPr lang="en"/>
              <a:t>Challenges in EV technologies and EVGI system</a:t>
            </a:r>
            <a:endParaRPr/>
          </a:p>
          <a:p>
            <a:pPr indent="-311150" lvl="0" marL="457200" rtl="0" algn="l">
              <a:lnSpc>
                <a:spcPct val="111088"/>
              </a:lnSpc>
              <a:spcBef>
                <a:spcPts val="0"/>
              </a:spcBef>
              <a:spcAft>
                <a:spcPts val="0"/>
              </a:spcAft>
              <a:buSzPts val="1300"/>
              <a:buAutoNum type="arabicPeriod"/>
            </a:pPr>
            <a:r>
              <a:rPr lang="en"/>
              <a:t>Conclusion &amp; Proposal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89" name="Google Shape;489;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0" name="Google Shape;490;p44"/>
          <p:cNvPicPr preferRelativeResize="0"/>
          <p:nvPr/>
        </p:nvPicPr>
        <p:blipFill>
          <a:blip r:embed="rId3">
            <a:alphaModFix/>
          </a:blip>
          <a:stretch>
            <a:fillRect/>
          </a:stretch>
        </p:blipFill>
        <p:spPr>
          <a:xfrm>
            <a:off x="0" y="0"/>
            <a:ext cx="9143999"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496" name="Google Shape;496;p45"/>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049" lvl="0" marL="457200" rtl="0" algn="l">
              <a:lnSpc>
                <a:spcPct val="140000"/>
              </a:lnSpc>
              <a:spcBef>
                <a:spcPts val="1116"/>
              </a:spcBef>
              <a:spcAft>
                <a:spcPts val="0"/>
              </a:spcAft>
              <a:buClr>
                <a:schemeClr val="dk1"/>
              </a:buClr>
              <a:buSzPts val="1298"/>
              <a:buChar char="●"/>
            </a:pPr>
            <a:r>
              <a:rPr lang="en" sz="1298">
                <a:solidFill>
                  <a:schemeClr val="dk1"/>
                </a:solidFill>
              </a:rPr>
              <a:t>The increasing popularity of  EVs results in higher number of charging stations, which have significant effects on the electricity grid.</a:t>
            </a:r>
            <a:endParaRPr sz="1298">
              <a:solidFill>
                <a:schemeClr val="dk1"/>
              </a:solidFill>
            </a:endParaRPr>
          </a:p>
          <a:p>
            <a:pPr indent="-311049" lvl="0" marL="457200" rtl="0" algn="l">
              <a:lnSpc>
                <a:spcPct val="140000"/>
              </a:lnSpc>
              <a:spcBef>
                <a:spcPts val="0"/>
              </a:spcBef>
              <a:spcAft>
                <a:spcPts val="0"/>
              </a:spcAft>
              <a:buClr>
                <a:schemeClr val="dk1"/>
              </a:buClr>
              <a:buSzPts val="1298"/>
              <a:buChar char="●"/>
            </a:pPr>
            <a:r>
              <a:rPr lang="en" sz="1298">
                <a:solidFill>
                  <a:schemeClr val="dk1"/>
                </a:solidFill>
              </a:rPr>
              <a:t>Grid integration methods, are being developed to minimize the adverse effects of  EV charging and to strengthen the benefits of EV grid integration</a:t>
            </a:r>
            <a:endParaRPr sz="1298">
              <a:solidFill>
                <a:schemeClr val="dk1"/>
              </a:solidFill>
            </a:endParaRPr>
          </a:p>
          <a:p>
            <a:pPr indent="-311049" lvl="0" marL="457200" marR="111116" rtl="0" algn="just">
              <a:lnSpc>
                <a:spcPct val="140000"/>
              </a:lnSpc>
              <a:spcBef>
                <a:spcPts val="0"/>
              </a:spcBef>
              <a:spcAft>
                <a:spcPts val="0"/>
              </a:spcAft>
              <a:buClr>
                <a:schemeClr val="dk1"/>
              </a:buClr>
              <a:buSzPts val="1298"/>
              <a:buChar char="●"/>
            </a:pPr>
            <a:r>
              <a:rPr lang="en" sz="1298">
                <a:solidFill>
                  <a:schemeClr val="dk1"/>
                </a:solidFill>
              </a:rPr>
              <a:t>To make EVs  competitive in the market, a number of challenges need to resolve, such  as battery cost, efficient charging strategies, interoperability of the  charging stations, and the impact of EV integration to the grid.  </a:t>
            </a:r>
            <a:endParaRPr sz="1298">
              <a:solidFill>
                <a:schemeClr val="dk1"/>
              </a:solidFill>
            </a:endParaRPr>
          </a:p>
          <a:p>
            <a:pPr indent="-311049" lvl="0" marL="457200" marR="111116" rtl="0" algn="just">
              <a:lnSpc>
                <a:spcPct val="140000"/>
              </a:lnSpc>
              <a:spcBef>
                <a:spcPts val="0"/>
              </a:spcBef>
              <a:spcAft>
                <a:spcPts val="0"/>
              </a:spcAft>
              <a:buClr>
                <a:schemeClr val="dk1"/>
              </a:buClr>
              <a:buSzPts val="1298"/>
              <a:buChar char="●"/>
            </a:pPr>
            <a:r>
              <a:rPr lang="en" sz="1298">
                <a:solidFill>
                  <a:schemeClr val="dk1"/>
                </a:solidFill>
              </a:rPr>
              <a:t>Moreover, successful growth of EVs over the next decade relies on the  development of international standards and codes </a:t>
            </a:r>
            <a:endParaRPr sz="817">
              <a:solidFill>
                <a:schemeClr val="dk1"/>
              </a:solidFill>
            </a:endParaRPr>
          </a:p>
          <a:p>
            <a:pPr indent="-311049" lvl="0" marL="457200" marR="22584" rtl="0" algn="just">
              <a:lnSpc>
                <a:spcPct val="140000"/>
              </a:lnSpc>
              <a:spcBef>
                <a:spcPts val="0"/>
              </a:spcBef>
              <a:spcAft>
                <a:spcPts val="0"/>
              </a:spcAft>
              <a:buClr>
                <a:schemeClr val="dk1"/>
              </a:buClr>
              <a:buSzPts val="1298"/>
              <a:buChar char="●"/>
            </a:pPr>
            <a:r>
              <a:rPr lang="en" sz="1298">
                <a:solidFill>
                  <a:schemeClr val="dk1"/>
                </a:solidFill>
              </a:rPr>
              <a:t>Impact of EV charging on the grid is important for the expansion of the  EV market</a:t>
            </a:r>
            <a:endParaRPr sz="1298">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46"/>
          <p:cNvPicPr preferRelativeResize="0"/>
          <p:nvPr/>
        </p:nvPicPr>
        <p:blipFill>
          <a:blip r:embed="rId3">
            <a:alphaModFix/>
          </a:blip>
          <a:stretch>
            <a:fillRect/>
          </a:stretch>
        </p:blipFill>
        <p:spPr>
          <a:xfrm>
            <a:off x="1790775" y="3680803"/>
            <a:ext cx="4506999" cy="1603750"/>
          </a:xfrm>
          <a:prstGeom prst="rect">
            <a:avLst/>
          </a:prstGeom>
          <a:noFill/>
          <a:ln>
            <a:noFill/>
          </a:ln>
        </p:spPr>
      </p:pic>
      <p:sp>
        <p:nvSpPr>
          <p:cNvPr id="502" name="Google Shape;502;p46"/>
          <p:cNvSpPr txBox="1"/>
          <p:nvPr>
            <p:ph idx="1" type="body"/>
          </p:nvPr>
        </p:nvSpPr>
        <p:spPr>
          <a:xfrm>
            <a:off x="530625" y="1780775"/>
            <a:ext cx="7688700" cy="2261100"/>
          </a:xfrm>
          <a:prstGeom prst="rect">
            <a:avLst/>
          </a:prstGeom>
        </p:spPr>
        <p:txBody>
          <a:bodyPr anchorCtr="0" anchor="t" bIns="91425" lIns="91425" spcFirstLastPara="1" rIns="91425" wrap="square" tIns="91425">
            <a:noAutofit/>
          </a:bodyPr>
          <a:lstStyle/>
          <a:p>
            <a:pPr indent="-297898" lvl="0" marL="457200" marR="109627" rtl="0" algn="just">
              <a:lnSpc>
                <a:spcPct val="130000"/>
              </a:lnSpc>
              <a:spcBef>
                <a:spcPts val="1323"/>
              </a:spcBef>
              <a:spcAft>
                <a:spcPts val="0"/>
              </a:spcAft>
              <a:buClr>
                <a:schemeClr val="dk1"/>
              </a:buClr>
              <a:buSzPts val="1091"/>
              <a:buChar char="●"/>
            </a:pPr>
            <a:r>
              <a:rPr lang="en" sz="1091">
                <a:solidFill>
                  <a:schemeClr val="dk1"/>
                </a:solidFill>
              </a:rPr>
              <a:t>There are several standards available worldwide which deal with EV charging and grid infrastructure. SAE and IEEE are used in U.S.A. based manufacturers whereas IEC (International Electrotechnical commission) is vastly used in Europe. Japan has their own EV  charging standards named CHAdeMO. China uses Guobiao (GB/T)  standard (issued by the Standardization Administration of China and  Chinese National Committee of ISO and IEC) for AC and DC charging,  where GB/T AC charging standards are similar to IEC standards</a:t>
            </a:r>
            <a:endParaRPr sz="1091">
              <a:solidFill>
                <a:schemeClr val="dk1"/>
              </a:solidFill>
            </a:endParaRPr>
          </a:p>
          <a:p>
            <a:pPr indent="-297898" lvl="0" marL="457200" marR="109627" rtl="0" algn="just">
              <a:lnSpc>
                <a:spcPct val="130000"/>
              </a:lnSpc>
              <a:spcBef>
                <a:spcPts val="0"/>
              </a:spcBef>
              <a:spcAft>
                <a:spcPts val="0"/>
              </a:spcAft>
              <a:buClr>
                <a:schemeClr val="dk1"/>
              </a:buClr>
              <a:buSzPts val="1091"/>
              <a:buChar char="●"/>
            </a:pPr>
            <a:r>
              <a:rPr lang="en" sz="1091">
                <a:solidFill>
                  <a:schemeClr val="dk1"/>
                </a:solidFill>
              </a:rPr>
              <a:t>Standardization related to EV charging can be segregated into three  areas: EV charging component standards, EVGI standards, and safety  standards.</a:t>
            </a:r>
            <a:endParaRPr sz="499">
              <a:solidFill>
                <a:schemeClr val="dk1"/>
              </a:solidFill>
            </a:endParaRPr>
          </a:p>
          <a:p>
            <a:pPr indent="0" lvl="0" marL="201" marR="109566" rtl="0" algn="l">
              <a:lnSpc>
                <a:spcPct val="89370"/>
              </a:lnSpc>
              <a:spcBef>
                <a:spcPts val="1162"/>
              </a:spcBef>
              <a:spcAft>
                <a:spcPts val="0"/>
              </a:spcAft>
              <a:buSzPts val="275"/>
              <a:buNone/>
            </a:pPr>
            <a:r>
              <a:t/>
            </a:r>
            <a:endParaRPr sz="299">
              <a:solidFill>
                <a:schemeClr val="dk1"/>
              </a:solidFill>
            </a:endParaRPr>
          </a:p>
          <a:p>
            <a:pPr indent="0" lvl="0" marL="91395" marR="21268" rtl="0" algn="just">
              <a:lnSpc>
                <a:spcPct val="89417"/>
              </a:lnSpc>
              <a:spcBef>
                <a:spcPts val="0"/>
              </a:spcBef>
              <a:spcAft>
                <a:spcPts val="0"/>
              </a:spcAft>
              <a:buSzPts val="275"/>
              <a:buNone/>
            </a:pPr>
            <a:r>
              <a:t/>
            </a:r>
            <a:endParaRPr sz="299">
              <a:solidFill>
                <a:schemeClr val="dk1"/>
              </a:solidFill>
            </a:endParaRPr>
          </a:p>
        </p:txBody>
      </p:sp>
      <p:pic>
        <p:nvPicPr>
          <p:cNvPr id="503" name="Google Shape;503;p46"/>
          <p:cNvPicPr preferRelativeResize="0"/>
          <p:nvPr/>
        </p:nvPicPr>
        <p:blipFill>
          <a:blip r:embed="rId4">
            <a:alphaModFix/>
          </a:blip>
          <a:stretch>
            <a:fillRect/>
          </a:stretch>
        </p:blipFill>
        <p:spPr>
          <a:xfrm>
            <a:off x="7548274" y="3464975"/>
            <a:ext cx="1595724" cy="1482699"/>
          </a:xfrm>
          <a:prstGeom prst="rect">
            <a:avLst/>
          </a:prstGeom>
          <a:noFill/>
          <a:ln>
            <a:noFill/>
          </a:ln>
        </p:spPr>
      </p:pic>
      <p:pic>
        <p:nvPicPr>
          <p:cNvPr id="504" name="Google Shape;504;p46"/>
          <p:cNvPicPr preferRelativeResize="0"/>
          <p:nvPr/>
        </p:nvPicPr>
        <p:blipFill>
          <a:blip r:embed="rId5">
            <a:alphaModFix/>
          </a:blip>
          <a:stretch>
            <a:fillRect/>
          </a:stretch>
        </p:blipFill>
        <p:spPr>
          <a:xfrm>
            <a:off x="-70525" y="3286775"/>
            <a:ext cx="2247900" cy="1533525"/>
          </a:xfrm>
          <a:prstGeom prst="rect">
            <a:avLst/>
          </a:prstGeom>
          <a:noFill/>
          <a:ln>
            <a:noFill/>
          </a:ln>
        </p:spPr>
      </p:pic>
      <p:sp>
        <p:nvSpPr>
          <p:cNvPr id="505" name="Google Shape;505;p46"/>
          <p:cNvSpPr txBox="1"/>
          <p:nvPr>
            <p:ph type="title"/>
          </p:nvPr>
        </p:nvSpPr>
        <p:spPr>
          <a:xfrm>
            <a:off x="6343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Standards : EV charging and grid integration</a:t>
            </a:r>
            <a:endParaRPr/>
          </a:p>
        </p:txBody>
      </p:sp>
      <p:pic>
        <p:nvPicPr>
          <p:cNvPr id="506" name="Google Shape;506;p46"/>
          <p:cNvPicPr preferRelativeResize="0"/>
          <p:nvPr/>
        </p:nvPicPr>
        <p:blipFill rotWithShape="1">
          <a:blip r:embed="rId6">
            <a:alphaModFix/>
          </a:blip>
          <a:srcRect b="0" l="-5100" r="5100" t="0"/>
          <a:stretch/>
        </p:blipFill>
        <p:spPr>
          <a:xfrm>
            <a:off x="5602200" y="3991025"/>
            <a:ext cx="2304950" cy="1152475"/>
          </a:xfrm>
          <a:prstGeom prst="rect">
            <a:avLst/>
          </a:prstGeom>
          <a:noFill/>
          <a:ln>
            <a:noFill/>
          </a:ln>
        </p:spPr>
      </p:pic>
      <p:pic>
        <p:nvPicPr>
          <p:cNvPr id="507" name="Google Shape;507;p46"/>
          <p:cNvPicPr preferRelativeResize="0"/>
          <p:nvPr/>
        </p:nvPicPr>
        <p:blipFill>
          <a:blip r:embed="rId7">
            <a:alphaModFix/>
          </a:blip>
          <a:stretch>
            <a:fillRect/>
          </a:stretch>
        </p:blipFill>
        <p:spPr>
          <a:xfrm>
            <a:off x="5363575" y="3124725"/>
            <a:ext cx="1450026" cy="866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7"/>
          <p:cNvSpPr txBox="1"/>
          <p:nvPr>
            <p:ph type="title"/>
          </p:nvPr>
        </p:nvSpPr>
        <p:spPr>
          <a:xfrm>
            <a:off x="609575" y="4314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61111"/>
              <a:buFont typeface="Arial"/>
              <a:buNone/>
            </a:pPr>
            <a:r>
              <a:rPr b="1" lang="en" sz="1800">
                <a:solidFill>
                  <a:schemeClr val="dk2"/>
                </a:solidFill>
              </a:rPr>
              <a:t>EV aggregator</a:t>
            </a:r>
            <a:endParaRPr b="1"/>
          </a:p>
        </p:txBody>
      </p:sp>
      <p:sp>
        <p:nvSpPr>
          <p:cNvPr id="513" name="Google Shape;513;p47"/>
          <p:cNvSpPr txBox="1"/>
          <p:nvPr>
            <p:ph idx="1" type="body"/>
          </p:nvPr>
        </p:nvSpPr>
        <p:spPr>
          <a:xfrm>
            <a:off x="311700" y="1790175"/>
            <a:ext cx="8520600" cy="41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EV aggregator groups the EVs according to EV owners’ choice to realize business opportunities in the electricity market.</a:t>
            </a:r>
            <a:endParaRPr/>
          </a:p>
          <a:p>
            <a:pPr indent="0" lvl="0" marL="0" rtl="0" algn="l">
              <a:spcBef>
                <a:spcPts val="1200"/>
              </a:spcBef>
              <a:spcAft>
                <a:spcPts val="0"/>
              </a:spcAft>
              <a:buNone/>
            </a:pPr>
            <a:r>
              <a:rPr lang="en"/>
              <a:t>`Individual EV’s contribution to the market would be insignificant and unreliable, which can be improved by grouping the EVs and operating through EV aggregators.</a:t>
            </a:r>
            <a:endParaRPr/>
          </a:p>
          <a:p>
            <a:pPr indent="0" lvl="0" marL="0" rtl="0" algn="l">
              <a:spcBef>
                <a:spcPts val="1200"/>
              </a:spcBef>
              <a:spcAft>
                <a:spcPts val="0"/>
              </a:spcAft>
              <a:buNone/>
            </a:pPr>
            <a:r>
              <a:rPr lang="en"/>
              <a:t>Interface between the grid and EVs; send the info of EV drivers (charging power demand, connection time via the smart meter) to the grid operators.</a:t>
            </a:r>
            <a:endParaRPr/>
          </a:p>
          <a:p>
            <a:pPr indent="0" lvl="0" marL="0" rtl="0" algn="l">
              <a:spcBef>
                <a:spcPts val="1200"/>
              </a:spcBef>
              <a:spcAft>
                <a:spcPts val="0"/>
              </a:spcAft>
              <a:buNone/>
            </a:pPr>
            <a:r>
              <a:rPr lang="en"/>
              <a:t>electricity price and in- formation of charging station locations which are delivered to the EV owners.</a:t>
            </a:r>
            <a:endParaRPr/>
          </a:p>
          <a:p>
            <a:pPr indent="-311150" lvl="0" marL="457200" rtl="0" algn="l">
              <a:spcBef>
                <a:spcPts val="1200"/>
              </a:spcBef>
              <a:spcAft>
                <a:spcPts val="0"/>
              </a:spcAft>
              <a:buSzPts val="1300"/>
              <a:buChar char="-"/>
            </a:pPr>
            <a:r>
              <a:rPr lang="en"/>
              <a:t>Check Demand prices from DSO.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8"/>
          <p:cNvSpPr txBox="1"/>
          <p:nvPr>
            <p:ph type="title"/>
          </p:nvPr>
        </p:nvSpPr>
        <p:spPr>
          <a:xfrm>
            <a:off x="567750" y="454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600">
                <a:solidFill>
                  <a:schemeClr val="accent1"/>
                </a:solidFill>
                <a:latin typeface="Lato"/>
                <a:ea typeface="Lato"/>
                <a:cs typeface="Lato"/>
                <a:sym typeface="Lato"/>
              </a:rPr>
              <a:t>Dynamic wireless power transfer</a:t>
            </a:r>
            <a:endParaRPr sz="1600">
              <a:solidFill>
                <a:schemeClr val="accent1"/>
              </a:solidFill>
              <a:latin typeface="Lato"/>
              <a:ea typeface="Lato"/>
              <a:cs typeface="Lato"/>
              <a:sym typeface="Lato"/>
            </a:endParaRPr>
          </a:p>
          <a:p>
            <a:pPr indent="0" lvl="0" marL="0" rtl="0" algn="l">
              <a:spcBef>
                <a:spcPts val="1200"/>
              </a:spcBef>
              <a:spcAft>
                <a:spcPts val="0"/>
              </a:spcAft>
              <a:buNone/>
            </a:pPr>
            <a:r>
              <a:t/>
            </a:r>
            <a:endParaRPr/>
          </a:p>
        </p:txBody>
      </p:sp>
      <p:sp>
        <p:nvSpPr>
          <p:cNvPr id="519" name="Google Shape;519;p48"/>
          <p:cNvSpPr txBox="1"/>
          <p:nvPr>
            <p:ph idx="1" type="body"/>
          </p:nvPr>
        </p:nvSpPr>
        <p:spPr>
          <a:xfrm>
            <a:off x="567750" y="1361400"/>
            <a:ext cx="8374200" cy="3363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In US, Wind and Solar power plants are built along the highways, in which the dynamic WPT technology can be integrated with renewable energy technology. </a:t>
            </a:r>
            <a:endParaRPr sz="1400"/>
          </a:p>
          <a:p>
            <a:pPr indent="0" lvl="0" marL="0" rtl="0" algn="l">
              <a:spcBef>
                <a:spcPts val="1200"/>
              </a:spcBef>
              <a:spcAft>
                <a:spcPts val="0"/>
              </a:spcAft>
              <a:buNone/>
            </a:pPr>
            <a:r>
              <a:rPr lang="en" sz="1400"/>
              <a:t>Electric energy  : charging EVs  -&gt; from wind turbines (during the night) and solar photovoltaic arrays (during the day) on both sides of roads. </a:t>
            </a:r>
            <a:endParaRPr sz="1400"/>
          </a:p>
          <a:p>
            <a:pPr indent="457200" lvl="0" marL="0" rtl="0" algn="l">
              <a:spcBef>
                <a:spcPts val="1200"/>
              </a:spcBef>
              <a:spcAft>
                <a:spcPts val="0"/>
              </a:spcAft>
              <a:buNone/>
            </a:pPr>
            <a:r>
              <a:rPr lang="en" sz="1400"/>
              <a:t>Power from main grid -&gt; as a reserve</a:t>
            </a:r>
            <a:endParaRPr sz="1400"/>
          </a:p>
          <a:p>
            <a:pPr indent="0" lvl="0" marL="0" rtl="0" algn="l">
              <a:spcBef>
                <a:spcPts val="1200"/>
              </a:spcBef>
              <a:spcAft>
                <a:spcPts val="0"/>
              </a:spcAft>
              <a:buNone/>
            </a:pPr>
            <a:r>
              <a:rPr lang="en" sz="1400"/>
              <a:t>Electrical energy right close to source. Reduced transmission of network congestion, reduce power transmission losses, improve the utilization rate of renewable energies</a:t>
            </a:r>
            <a:endParaRPr sz="1400"/>
          </a:p>
          <a:p>
            <a:pPr indent="0" lvl="0" marL="0" rtl="0" algn="l">
              <a:spcBef>
                <a:spcPts val="1200"/>
              </a:spcBef>
              <a:spcAft>
                <a:spcPts val="0"/>
              </a:spcAft>
              <a:buNone/>
            </a:pPr>
            <a:r>
              <a:rPr b="1" lang="en" sz="1400"/>
              <a:t>Bidirectional power flow facility</a:t>
            </a:r>
            <a:endParaRPr b="1" sz="1400"/>
          </a:p>
          <a:p>
            <a:pPr indent="0" lvl="0" marL="0" rtl="0" algn="l">
              <a:spcBef>
                <a:spcPts val="1200"/>
              </a:spcBef>
              <a:spcAft>
                <a:spcPts val="0"/>
              </a:spcAft>
              <a:buNone/>
            </a:pPr>
            <a:r>
              <a:rPr lang="en" sz="1400"/>
              <a:t>EVs can discharge power wirelessly to the grid when the grid load demand is high. It can be done in EV charging stations using static WPT or if the dynamic WPT has bidirectional power flow facility</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25" name="Google Shape;52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Smart charging algorithms The EV charging models need to be more comprehensive in nature, i.e., multiple charging powers, charging station and battery-swapping station, and wholesale market trading and ancillary services provisions, in order to more accurately and realistically model the practical implementation. More studies with respect to finding the optimal trade-offs between computational burden and performance should be made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0"/>
          <p:cNvPicPr preferRelativeResize="0"/>
          <p:nvPr/>
        </p:nvPicPr>
        <p:blipFill>
          <a:blip r:embed="rId3">
            <a:alphaModFix/>
          </a:blip>
          <a:stretch>
            <a:fillRect/>
          </a:stretch>
        </p:blipFill>
        <p:spPr>
          <a:xfrm>
            <a:off x="1062200" y="130875"/>
            <a:ext cx="7019600" cy="48817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613425" y="197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on future EVGI development trend</a:t>
            </a:r>
            <a:endParaRPr/>
          </a:p>
        </p:txBody>
      </p:sp>
      <p:sp>
        <p:nvSpPr>
          <p:cNvPr id="536" name="Google Shape;536;p51"/>
          <p:cNvSpPr txBox="1"/>
          <p:nvPr>
            <p:ph idx="1" type="body"/>
          </p:nvPr>
        </p:nvSpPr>
        <p:spPr>
          <a:xfrm>
            <a:off x="718475" y="1197425"/>
            <a:ext cx="7956000" cy="31665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sz="1400"/>
          </a:p>
          <a:p>
            <a:pPr indent="-317500" lvl="0" marL="457200" rtl="0" algn="l">
              <a:spcBef>
                <a:spcPts val="1200"/>
              </a:spcBef>
              <a:spcAft>
                <a:spcPts val="0"/>
              </a:spcAft>
              <a:buSzPts val="1400"/>
              <a:buChar char="-"/>
            </a:pPr>
            <a:r>
              <a:rPr lang="en" sz="1400"/>
              <a:t>Autonomous </a:t>
            </a:r>
            <a:r>
              <a:rPr lang="en" sz="1400"/>
              <a:t>EVs are now in L2 development phase, which can be accelerated to reach L5. Fully autonomous EVs can offer a lot to transportation network as well as power grid through EVGI.</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b="1" lang="en" sz="1400"/>
              <a:t>Energy internet</a:t>
            </a:r>
            <a:r>
              <a:rPr lang="en" sz="1400"/>
              <a:t> is the future grid structure, where EVs can play a key role by unifying the </a:t>
            </a:r>
            <a:r>
              <a:rPr b="1" lang="en" sz="1400"/>
              <a:t>power, transportation, energy, as well as communication</a:t>
            </a:r>
            <a:r>
              <a:rPr lang="en" sz="1400"/>
              <a:t> network. A plenty of development in each sector is required to develop a fully functioning energy internet.</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7"/>
          <p:cNvSpPr txBox="1"/>
          <p:nvPr>
            <p:ph type="title"/>
          </p:nvPr>
        </p:nvSpPr>
        <p:spPr>
          <a:xfrm>
            <a:off x="311700" y="43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Electric </a:t>
            </a:r>
            <a:r>
              <a:rPr lang="en"/>
              <a:t>Vehicle</a:t>
            </a:r>
            <a:r>
              <a:rPr lang="en"/>
              <a:t> - EVs</a:t>
            </a:r>
            <a:endParaRPr/>
          </a:p>
        </p:txBody>
      </p:sp>
      <p:pic>
        <p:nvPicPr>
          <p:cNvPr id="367" name="Google Shape;367;p27"/>
          <p:cNvPicPr preferRelativeResize="0"/>
          <p:nvPr/>
        </p:nvPicPr>
        <p:blipFill>
          <a:blip r:embed="rId3">
            <a:alphaModFix/>
          </a:blip>
          <a:stretch>
            <a:fillRect/>
          </a:stretch>
        </p:blipFill>
        <p:spPr>
          <a:xfrm>
            <a:off x="311700" y="2571750"/>
            <a:ext cx="8520600" cy="2528525"/>
          </a:xfrm>
          <a:prstGeom prst="rect">
            <a:avLst/>
          </a:prstGeom>
          <a:noFill/>
          <a:ln>
            <a:noFill/>
          </a:ln>
        </p:spPr>
      </p:pic>
      <p:pic>
        <p:nvPicPr>
          <p:cNvPr id="368" name="Google Shape;368;p27"/>
          <p:cNvPicPr preferRelativeResize="0"/>
          <p:nvPr/>
        </p:nvPicPr>
        <p:blipFill>
          <a:blip r:embed="rId4">
            <a:alphaModFix/>
          </a:blip>
          <a:stretch>
            <a:fillRect/>
          </a:stretch>
        </p:blipFill>
        <p:spPr>
          <a:xfrm>
            <a:off x="4874550" y="939901"/>
            <a:ext cx="3744050" cy="1755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357725" y="56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Current status : EV technology </a:t>
            </a:r>
            <a:endParaRPr/>
          </a:p>
          <a:p>
            <a:pPr indent="0" lvl="0" marL="0" rtl="0" algn="l">
              <a:spcBef>
                <a:spcPts val="0"/>
              </a:spcBef>
              <a:spcAft>
                <a:spcPts val="0"/>
              </a:spcAft>
              <a:buNone/>
            </a:pPr>
            <a:r>
              <a:t/>
            </a:r>
            <a:endParaRPr/>
          </a:p>
        </p:txBody>
      </p:sp>
      <p:pic>
        <p:nvPicPr>
          <p:cNvPr id="374" name="Google Shape;374;p28"/>
          <p:cNvPicPr preferRelativeResize="0"/>
          <p:nvPr/>
        </p:nvPicPr>
        <p:blipFill>
          <a:blip r:embed="rId3">
            <a:alphaModFix/>
          </a:blip>
          <a:stretch>
            <a:fillRect/>
          </a:stretch>
        </p:blipFill>
        <p:spPr>
          <a:xfrm>
            <a:off x="5805332" y="936700"/>
            <a:ext cx="3168968" cy="2042226"/>
          </a:xfrm>
          <a:prstGeom prst="rect">
            <a:avLst/>
          </a:prstGeom>
          <a:noFill/>
          <a:ln>
            <a:noFill/>
          </a:ln>
        </p:spPr>
      </p:pic>
      <p:pic>
        <p:nvPicPr>
          <p:cNvPr id="375" name="Google Shape;375;p28"/>
          <p:cNvPicPr preferRelativeResize="0"/>
          <p:nvPr/>
        </p:nvPicPr>
        <p:blipFill>
          <a:blip r:embed="rId4">
            <a:alphaModFix/>
          </a:blip>
          <a:stretch>
            <a:fillRect/>
          </a:stretch>
        </p:blipFill>
        <p:spPr>
          <a:xfrm>
            <a:off x="5886925" y="2978925"/>
            <a:ext cx="3034225" cy="2042225"/>
          </a:xfrm>
          <a:prstGeom prst="rect">
            <a:avLst/>
          </a:prstGeom>
          <a:noFill/>
          <a:ln>
            <a:noFill/>
          </a:ln>
        </p:spPr>
      </p:pic>
      <p:pic>
        <p:nvPicPr>
          <p:cNvPr id="376" name="Google Shape;376;p28"/>
          <p:cNvPicPr preferRelativeResize="0"/>
          <p:nvPr/>
        </p:nvPicPr>
        <p:blipFill>
          <a:blip r:embed="rId5">
            <a:alphaModFix/>
          </a:blip>
          <a:stretch>
            <a:fillRect/>
          </a:stretch>
        </p:blipFill>
        <p:spPr>
          <a:xfrm>
            <a:off x="473874" y="2393325"/>
            <a:ext cx="3813825" cy="2750175"/>
          </a:xfrm>
          <a:prstGeom prst="rect">
            <a:avLst/>
          </a:prstGeom>
          <a:noFill/>
          <a:ln>
            <a:noFill/>
          </a:ln>
        </p:spPr>
      </p:pic>
      <p:sp>
        <p:nvSpPr>
          <p:cNvPr id="377" name="Google Shape;377;p28"/>
          <p:cNvSpPr txBox="1"/>
          <p:nvPr>
            <p:ph idx="1" type="body"/>
          </p:nvPr>
        </p:nvSpPr>
        <p:spPr>
          <a:xfrm>
            <a:off x="268500" y="1238925"/>
            <a:ext cx="5186100" cy="3416400"/>
          </a:xfrm>
          <a:prstGeom prst="rect">
            <a:avLst/>
          </a:prstGeom>
        </p:spPr>
        <p:txBody>
          <a:bodyPr anchorCtr="0" anchor="t" bIns="91425" lIns="91425" spcFirstLastPara="1" rIns="91425" wrap="square" tIns="91425">
            <a:normAutofit/>
          </a:bodyPr>
          <a:lstStyle/>
          <a:p>
            <a:pPr indent="-260350" lvl="0" marL="457200" rtl="0" algn="l">
              <a:lnSpc>
                <a:spcPct val="95000"/>
              </a:lnSpc>
              <a:spcBef>
                <a:spcPts val="0"/>
              </a:spcBef>
              <a:spcAft>
                <a:spcPts val="0"/>
              </a:spcAft>
              <a:buSzPts val="500"/>
              <a:buChar char="●"/>
            </a:pPr>
            <a:r>
              <a:rPr lang="en" sz="898">
                <a:solidFill>
                  <a:schemeClr val="dk1"/>
                </a:solidFill>
              </a:rPr>
              <a:t>Recent reports show that the number of EVs have reached 3 million  thresholds in the year 2017 whereas ten years before there were only hundreds of them on the road</a:t>
            </a:r>
            <a:endParaRPr sz="898">
              <a:solidFill>
                <a:schemeClr val="dk1"/>
              </a:solidFill>
            </a:endParaRPr>
          </a:p>
          <a:p>
            <a:pPr indent="-260350" lvl="0" marL="457200" rtl="0" algn="l">
              <a:lnSpc>
                <a:spcPct val="95000"/>
              </a:lnSpc>
              <a:spcBef>
                <a:spcPts val="0"/>
              </a:spcBef>
              <a:spcAft>
                <a:spcPts val="0"/>
              </a:spcAft>
              <a:buSzPts val="500"/>
              <a:buChar char="●"/>
            </a:pPr>
            <a:r>
              <a:rPr lang="en" sz="898">
                <a:solidFill>
                  <a:schemeClr val="dk1"/>
                </a:solidFill>
              </a:rPr>
              <a:t>Despite numerous advantages of EVs, only a handful of countries are participating in the  global EV market. The primary reasons are the high cost and production  number being limited.</a:t>
            </a:r>
            <a:endParaRPr sz="898">
              <a:solidFill>
                <a:schemeClr val="dk1"/>
              </a:solidFill>
            </a:endParaRPr>
          </a:p>
          <a:p>
            <a:pPr indent="-260350" lvl="0" marL="457200" marR="0" rtl="0" algn="l">
              <a:lnSpc>
                <a:spcPct val="95000"/>
              </a:lnSpc>
              <a:spcBef>
                <a:spcPts val="0"/>
              </a:spcBef>
              <a:spcAft>
                <a:spcPts val="0"/>
              </a:spcAft>
              <a:buSzPts val="500"/>
              <a:buChar char="●"/>
            </a:pPr>
            <a:r>
              <a:rPr lang="en" sz="898">
                <a:solidFill>
                  <a:schemeClr val="dk1"/>
                </a:solidFill>
              </a:rPr>
              <a:t>Manufacturers are setting production targets. The Energy Outlook predicts that about 100 million EVs will be on the road  worldwide by 2035 and according to International Energy Agency  (IEA), the target of EV production is set to 548 million by 2040</a:t>
            </a:r>
            <a:endParaRPr sz="898">
              <a:solidFill>
                <a:schemeClr val="dk1"/>
              </a:solidFill>
            </a:endParaRPr>
          </a:p>
          <a:p>
            <a:pPr indent="0" lvl="0" marL="0" rtl="0" algn="l">
              <a:lnSpc>
                <a:spcPct val="95000"/>
              </a:lnSpc>
              <a:spcBef>
                <a:spcPts val="1200"/>
              </a:spcBef>
              <a:spcAft>
                <a:spcPts val="1200"/>
              </a:spcAft>
              <a:buClr>
                <a:schemeClr val="dk1"/>
              </a:buClr>
              <a:buSzPts val="1100"/>
              <a:buFont typeface="Arial"/>
              <a:buNone/>
            </a:pPr>
            <a:r>
              <a:rPr lang="en" sz="500"/>
              <a:t>.</a:t>
            </a:r>
            <a:endParaRPr sz="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9"/>
          <p:cNvSpPr txBox="1"/>
          <p:nvPr>
            <p:ph type="title"/>
          </p:nvPr>
        </p:nvSpPr>
        <p:spPr>
          <a:xfrm>
            <a:off x="727650" y="12238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Current status : EV charging and grid integration </a:t>
            </a:r>
            <a:endParaRPr/>
          </a:p>
          <a:p>
            <a:pPr indent="0" lvl="0" marL="0" rtl="0" algn="l">
              <a:spcBef>
                <a:spcPts val="0"/>
              </a:spcBef>
              <a:spcAft>
                <a:spcPts val="0"/>
              </a:spcAft>
              <a:buClr>
                <a:schemeClr val="dk1"/>
              </a:buClr>
              <a:buSzPct val="42307"/>
              <a:buFont typeface="Arial"/>
              <a:buNone/>
            </a:pPr>
            <a:r>
              <a:t/>
            </a:r>
            <a:endParaRPr/>
          </a:p>
          <a:p>
            <a:pPr indent="0" lvl="0" marL="0" rtl="0" algn="l">
              <a:spcBef>
                <a:spcPts val="0"/>
              </a:spcBef>
              <a:spcAft>
                <a:spcPts val="0"/>
              </a:spcAft>
              <a:buNone/>
            </a:pPr>
            <a:r>
              <a:t/>
            </a:r>
            <a:endParaRPr/>
          </a:p>
        </p:txBody>
      </p:sp>
      <p:sp>
        <p:nvSpPr>
          <p:cNvPr id="383" name="Google Shape;383;p29"/>
          <p:cNvSpPr txBox="1"/>
          <p:nvPr>
            <p:ph idx="1" type="body"/>
          </p:nvPr>
        </p:nvSpPr>
        <p:spPr>
          <a:xfrm>
            <a:off x="729450" y="1759025"/>
            <a:ext cx="7688700" cy="2261100"/>
          </a:xfrm>
          <a:prstGeom prst="rect">
            <a:avLst/>
          </a:prstGeom>
        </p:spPr>
        <p:txBody>
          <a:bodyPr anchorCtr="0" anchor="t" bIns="91425" lIns="91425" spcFirstLastPara="1" rIns="91425" wrap="square" tIns="91425">
            <a:noAutofit/>
          </a:bodyPr>
          <a:lstStyle/>
          <a:p>
            <a:pPr indent="-316492" lvl="0" marL="457200" marR="21238" rtl="0" algn="just">
              <a:lnSpc>
                <a:spcPct val="130000"/>
              </a:lnSpc>
              <a:spcBef>
                <a:spcPts val="1162"/>
              </a:spcBef>
              <a:spcAft>
                <a:spcPts val="0"/>
              </a:spcAft>
              <a:buClr>
                <a:schemeClr val="dk1"/>
              </a:buClr>
              <a:buSzPts val="1384"/>
              <a:buChar char="●"/>
            </a:pPr>
            <a:r>
              <a:rPr lang="en" sz="1224">
                <a:solidFill>
                  <a:schemeClr val="dk1"/>
                </a:solidFill>
              </a:rPr>
              <a:t>Growing EV market results in a large number of EV charging stations, which are the medium for EV grid integration (EVGI)</a:t>
            </a:r>
            <a:endParaRPr sz="1224">
              <a:solidFill>
                <a:schemeClr val="dk1"/>
              </a:solidFill>
            </a:endParaRPr>
          </a:p>
          <a:p>
            <a:pPr indent="-316492" lvl="0" marL="457200" marR="21238" rtl="0" algn="just">
              <a:lnSpc>
                <a:spcPct val="130000"/>
              </a:lnSpc>
              <a:spcBef>
                <a:spcPts val="0"/>
              </a:spcBef>
              <a:spcAft>
                <a:spcPts val="0"/>
              </a:spcAft>
              <a:buClr>
                <a:schemeClr val="dk1"/>
              </a:buClr>
              <a:buSzPts val="1384"/>
              <a:buChar char="●"/>
            </a:pPr>
            <a:r>
              <a:rPr lang="en" sz="1224">
                <a:solidFill>
                  <a:schemeClr val="dk1"/>
                </a:solidFill>
              </a:rPr>
              <a:t>The significant portion of EV  charging is residential charging with slow charging ports, however, the  future charging stations are planned to be built up at commercial places  to facilitate them as EV refueling stations which will have all types of  charging ports</a:t>
            </a:r>
            <a:endParaRPr sz="1224">
              <a:solidFill>
                <a:schemeClr val="dk1"/>
              </a:solidFill>
            </a:endParaRPr>
          </a:p>
          <a:p>
            <a:pPr indent="-316492" lvl="0" marL="457200" marR="109627" rtl="0" algn="just">
              <a:lnSpc>
                <a:spcPct val="130000"/>
              </a:lnSpc>
              <a:spcBef>
                <a:spcPts val="0"/>
              </a:spcBef>
              <a:spcAft>
                <a:spcPts val="0"/>
              </a:spcAft>
              <a:buClr>
                <a:schemeClr val="dk1"/>
              </a:buClr>
              <a:buSzPts val="1384"/>
              <a:buChar char="●"/>
            </a:pPr>
            <a:r>
              <a:rPr lang="en" sz="1224">
                <a:solidFill>
                  <a:schemeClr val="dk1"/>
                </a:solidFill>
              </a:rPr>
              <a:t>Several commercial charging stations have already  been established which have fast charging points and can charge an EV  within an hour. For example, until 2018, Tesla has established total 1431 supercharger stations in all over the world from which 694 are in  North America, 442 in Europe and 294 in Asia Pacific region. </a:t>
            </a:r>
            <a:endParaRPr sz="1224">
              <a:solidFill>
                <a:schemeClr val="dk1"/>
              </a:solidFill>
            </a:endParaRPr>
          </a:p>
          <a:p>
            <a:pPr indent="-316492" lvl="0" marL="457200" marR="109627" rtl="0" algn="just">
              <a:lnSpc>
                <a:spcPct val="130000"/>
              </a:lnSpc>
              <a:spcBef>
                <a:spcPts val="0"/>
              </a:spcBef>
              <a:spcAft>
                <a:spcPts val="0"/>
              </a:spcAft>
              <a:buClr>
                <a:schemeClr val="dk1"/>
              </a:buClr>
              <a:buSzPts val="1384"/>
              <a:buChar char="●"/>
            </a:pPr>
            <a:r>
              <a:rPr lang="en" sz="1224">
                <a:solidFill>
                  <a:schemeClr val="dk1"/>
                </a:solidFill>
              </a:rPr>
              <a:t>The  Canadian Automobile Association (CAA) has declared that with the  </a:t>
            </a:r>
            <a:r>
              <a:rPr lang="en" sz="1224">
                <a:solidFill>
                  <a:schemeClr val="dk1"/>
                </a:solidFill>
              </a:rPr>
              <a:t>cooperation</a:t>
            </a:r>
            <a:r>
              <a:rPr lang="en" sz="1224">
                <a:solidFill>
                  <a:schemeClr val="dk1"/>
                </a:solidFill>
              </a:rPr>
              <a:t> of another charging infrastructure company Charge Hub,  7906 charging stations have been established in major cities of Canada. This number includes both fast and slow charging stations.  </a:t>
            </a:r>
            <a:endParaRPr sz="399">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0"/>
          <p:cNvPicPr preferRelativeResize="0"/>
          <p:nvPr/>
        </p:nvPicPr>
        <p:blipFill>
          <a:blip r:embed="rId3">
            <a:alphaModFix/>
          </a:blip>
          <a:stretch>
            <a:fillRect/>
          </a:stretch>
        </p:blipFill>
        <p:spPr>
          <a:xfrm>
            <a:off x="141200" y="1017725"/>
            <a:ext cx="8691100" cy="4026700"/>
          </a:xfrm>
          <a:prstGeom prst="rect">
            <a:avLst/>
          </a:prstGeom>
          <a:noFill/>
          <a:ln>
            <a:noFill/>
          </a:ln>
        </p:spPr>
      </p:pic>
      <p:sp>
        <p:nvSpPr>
          <p:cNvPr id="389" name="Google Shape;389;p30"/>
          <p:cNvSpPr txBox="1"/>
          <p:nvPr>
            <p:ph type="title"/>
          </p:nvPr>
        </p:nvSpPr>
        <p:spPr>
          <a:xfrm>
            <a:off x="642400" y="575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Standards: </a:t>
            </a:r>
            <a:r>
              <a:rPr lang="en"/>
              <a:t>EV charging and grid integration</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1"/>
          <p:cNvPicPr preferRelativeResize="0"/>
          <p:nvPr/>
        </p:nvPicPr>
        <p:blipFill>
          <a:blip r:embed="rId3">
            <a:alphaModFix/>
          </a:blip>
          <a:stretch>
            <a:fillRect/>
          </a:stretch>
        </p:blipFill>
        <p:spPr>
          <a:xfrm>
            <a:off x="3829500" y="1279395"/>
            <a:ext cx="5044151" cy="2262724"/>
          </a:xfrm>
          <a:prstGeom prst="rect">
            <a:avLst/>
          </a:prstGeom>
          <a:noFill/>
          <a:ln>
            <a:noFill/>
          </a:ln>
        </p:spPr>
      </p:pic>
      <p:sp>
        <p:nvSpPr>
          <p:cNvPr id="395" name="Google Shape;395;p31"/>
          <p:cNvSpPr txBox="1"/>
          <p:nvPr>
            <p:ph type="title"/>
          </p:nvPr>
        </p:nvSpPr>
        <p:spPr>
          <a:xfrm>
            <a:off x="608425" y="566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2307"/>
              <a:buFont typeface="Arial"/>
              <a:buNone/>
            </a:pPr>
            <a:r>
              <a:rPr lang="en"/>
              <a:t>EV charging infrastructure</a:t>
            </a:r>
            <a:endParaRPr/>
          </a:p>
          <a:p>
            <a:pPr indent="0" lvl="0" marL="0" rtl="0" algn="l">
              <a:spcBef>
                <a:spcPts val="0"/>
              </a:spcBef>
              <a:spcAft>
                <a:spcPts val="0"/>
              </a:spcAft>
              <a:buNone/>
            </a:pPr>
            <a:r>
              <a:t/>
            </a:r>
            <a:endParaRPr/>
          </a:p>
        </p:txBody>
      </p:sp>
      <p:sp>
        <p:nvSpPr>
          <p:cNvPr id="396" name="Google Shape;396;p31"/>
          <p:cNvSpPr txBox="1"/>
          <p:nvPr>
            <p:ph idx="1" type="body"/>
          </p:nvPr>
        </p:nvSpPr>
        <p:spPr>
          <a:xfrm>
            <a:off x="380825" y="1515525"/>
            <a:ext cx="4260300" cy="3416400"/>
          </a:xfrm>
          <a:prstGeom prst="rect">
            <a:avLst/>
          </a:prstGeom>
        </p:spPr>
        <p:txBody>
          <a:bodyPr anchorCtr="0" anchor="t" bIns="91425" lIns="91425" spcFirstLastPara="1" rIns="91425" wrap="square" tIns="91425">
            <a:noAutofit/>
          </a:bodyPr>
          <a:lstStyle/>
          <a:p>
            <a:pPr indent="0" lvl="0" marL="0" marR="19588" rtl="0" algn="just">
              <a:lnSpc>
                <a:spcPct val="99318"/>
              </a:lnSpc>
              <a:spcBef>
                <a:spcPts val="1162"/>
              </a:spcBef>
              <a:spcAft>
                <a:spcPts val="0"/>
              </a:spcAft>
              <a:buSzPts val="358"/>
              <a:buNone/>
            </a:pPr>
            <a:r>
              <a:rPr lang="en" sz="1128">
                <a:solidFill>
                  <a:schemeClr val="dk1"/>
                </a:solidFill>
              </a:rPr>
              <a:t>EV charging infrastructure comprises of</a:t>
            </a:r>
            <a:endParaRPr sz="1128">
              <a:solidFill>
                <a:schemeClr val="dk1"/>
              </a:solidFill>
            </a:endParaRPr>
          </a:p>
          <a:p>
            <a:pPr indent="-300272" lvl="0" marL="457200" marR="19588" rtl="0" algn="just">
              <a:lnSpc>
                <a:spcPct val="99318"/>
              </a:lnSpc>
              <a:spcBef>
                <a:spcPts val="1162"/>
              </a:spcBef>
              <a:spcAft>
                <a:spcPts val="0"/>
              </a:spcAft>
              <a:buClr>
                <a:schemeClr val="dk1"/>
              </a:buClr>
              <a:buSzPts val="1129"/>
              <a:buAutoNum type="arabicPeriod"/>
            </a:pPr>
            <a:r>
              <a:rPr lang="en" sz="1128">
                <a:solidFill>
                  <a:schemeClr val="dk1"/>
                </a:solidFill>
              </a:rPr>
              <a:t>Power infrastructure </a:t>
            </a:r>
            <a:endParaRPr sz="1128">
              <a:solidFill>
                <a:schemeClr val="dk1"/>
              </a:solidFill>
            </a:endParaRPr>
          </a:p>
          <a:p>
            <a:pPr indent="-300272" lvl="0" marL="457200" marR="19588" rtl="0" algn="just">
              <a:lnSpc>
                <a:spcPct val="99318"/>
              </a:lnSpc>
              <a:spcBef>
                <a:spcPts val="0"/>
              </a:spcBef>
              <a:spcAft>
                <a:spcPts val="0"/>
              </a:spcAft>
              <a:buClr>
                <a:schemeClr val="dk1"/>
              </a:buClr>
              <a:buSzPts val="1129"/>
              <a:buAutoNum type="arabicPeriod"/>
            </a:pPr>
            <a:r>
              <a:rPr lang="en" sz="1128">
                <a:solidFill>
                  <a:schemeClr val="dk1"/>
                </a:solidFill>
              </a:rPr>
              <a:t>Control infrastructure </a:t>
            </a:r>
            <a:endParaRPr sz="1128">
              <a:solidFill>
                <a:schemeClr val="dk1"/>
              </a:solidFill>
            </a:endParaRPr>
          </a:p>
          <a:p>
            <a:pPr indent="-300272" lvl="0" marL="457200" marR="19588" rtl="0" algn="just">
              <a:lnSpc>
                <a:spcPct val="99318"/>
              </a:lnSpc>
              <a:spcBef>
                <a:spcPts val="0"/>
              </a:spcBef>
              <a:spcAft>
                <a:spcPts val="0"/>
              </a:spcAft>
              <a:buClr>
                <a:schemeClr val="dk1"/>
              </a:buClr>
              <a:buSzPts val="1129"/>
              <a:buAutoNum type="arabicPeriod"/>
            </a:pPr>
            <a:r>
              <a:rPr lang="en" sz="1128">
                <a:solidFill>
                  <a:schemeClr val="dk1"/>
                </a:solidFill>
              </a:rPr>
              <a:t>Communication infrastructure</a:t>
            </a:r>
            <a:endParaRPr sz="1128">
              <a:solidFill>
                <a:schemeClr val="dk1"/>
              </a:solidFill>
            </a:endParaRPr>
          </a:p>
          <a:p>
            <a:pPr indent="0" lvl="0" marL="607" marR="110751" rtl="0" algn="l">
              <a:lnSpc>
                <a:spcPct val="99223"/>
              </a:lnSpc>
              <a:spcBef>
                <a:spcPts val="1162"/>
              </a:spcBef>
              <a:spcAft>
                <a:spcPts val="0"/>
              </a:spcAft>
              <a:buSzPts val="358"/>
              <a:buNone/>
            </a:pPr>
            <a:r>
              <a:rPr b="1" lang="en" sz="1128">
                <a:solidFill>
                  <a:schemeClr val="dk1"/>
                </a:solidFill>
              </a:rPr>
              <a:t>Power infrastructure</a:t>
            </a:r>
            <a:r>
              <a:rPr lang="en" sz="1128">
                <a:solidFill>
                  <a:schemeClr val="dk1"/>
                </a:solidFill>
              </a:rPr>
              <a:t> provides an electric circuit or system for power flow between EVs and the grid. It can be classified  according to the types of power used, accommodation of the charging  circuit, physical contact requirements, and power flow direction</a:t>
            </a:r>
            <a:endParaRPr sz="1128">
              <a:solidFill>
                <a:schemeClr val="dk1"/>
              </a:solidFill>
            </a:endParaRPr>
          </a:p>
          <a:p>
            <a:pPr indent="0" lvl="0" marL="0" marR="21450" rtl="0" algn="just">
              <a:lnSpc>
                <a:spcPct val="99261"/>
              </a:lnSpc>
              <a:spcBef>
                <a:spcPts val="1162"/>
              </a:spcBef>
              <a:spcAft>
                <a:spcPts val="0"/>
              </a:spcAft>
              <a:buSzPts val="358"/>
              <a:buNone/>
            </a:pPr>
            <a:r>
              <a:rPr b="1" lang="en" sz="1128">
                <a:solidFill>
                  <a:schemeClr val="dk1"/>
                </a:solidFill>
              </a:rPr>
              <a:t>Control and communication infrastructure</a:t>
            </a:r>
            <a:r>
              <a:rPr lang="en" sz="1128">
                <a:solidFill>
                  <a:schemeClr val="dk1"/>
                </a:solidFill>
              </a:rPr>
              <a:t> is the fundamental element for  real-time monitoring and control of EV charging. Although EV  charging represents an additional load demand in the power system, it  can be scheduled to reduce the peak demand and charging cost  through proper management and coordination of EV charging stations  connected with the grid based on the control architecture and communication infrastructure involved in the EV charging</a:t>
            </a:r>
            <a:endParaRPr sz="359">
              <a:solidFill>
                <a:schemeClr val="dk1"/>
              </a:solidFill>
            </a:endParaRPr>
          </a:p>
          <a:p>
            <a:pPr indent="0" lvl="0" marL="607" marR="110751" rtl="0" algn="l">
              <a:lnSpc>
                <a:spcPct val="99223"/>
              </a:lnSpc>
              <a:spcBef>
                <a:spcPts val="1162"/>
              </a:spcBef>
              <a:spcAft>
                <a:spcPts val="0"/>
              </a:spcAft>
              <a:buClr>
                <a:schemeClr val="dk1"/>
              </a:buClr>
              <a:buSzPts val="358"/>
              <a:buFont typeface="Arial"/>
              <a:buNone/>
            </a:pPr>
            <a:r>
              <a:t/>
            </a:r>
            <a:endParaRPr sz="359">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2"/>
          <p:cNvPicPr preferRelativeResize="0"/>
          <p:nvPr/>
        </p:nvPicPr>
        <p:blipFill>
          <a:blip r:embed="rId3">
            <a:alphaModFix/>
          </a:blip>
          <a:stretch>
            <a:fillRect/>
          </a:stretch>
        </p:blipFill>
        <p:spPr>
          <a:xfrm>
            <a:off x="2777825" y="-86459"/>
            <a:ext cx="6366175" cy="2863875"/>
          </a:xfrm>
          <a:prstGeom prst="rect">
            <a:avLst/>
          </a:prstGeom>
          <a:noFill/>
          <a:ln>
            <a:noFill/>
          </a:ln>
        </p:spPr>
      </p:pic>
      <p:pic>
        <p:nvPicPr>
          <p:cNvPr id="402" name="Google Shape;402;p32"/>
          <p:cNvPicPr preferRelativeResize="0"/>
          <p:nvPr/>
        </p:nvPicPr>
        <p:blipFill>
          <a:blip r:embed="rId4">
            <a:alphaModFix/>
          </a:blip>
          <a:stretch>
            <a:fillRect/>
          </a:stretch>
        </p:blipFill>
        <p:spPr>
          <a:xfrm>
            <a:off x="0" y="2323750"/>
            <a:ext cx="5712648" cy="2819750"/>
          </a:xfrm>
          <a:prstGeom prst="rect">
            <a:avLst/>
          </a:prstGeom>
          <a:noFill/>
          <a:ln>
            <a:noFill/>
          </a:ln>
        </p:spPr>
      </p:pic>
      <p:sp>
        <p:nvSpPr>
          <p:cNvPr id="403" name="Google Shape;403;p32"/>
          <p:cNvSpPr txBox="1"/>
          <p:nvPr>
            <p:ph type="title"/>
          </p:nvPr>
        </p:nvSpPr>
        <p:spPr>
          <a:xfrm>
            <a:off x="311700" y="79800"/>
            <a:ext cx="445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Architecture in EV Charging</a:t>
            </a:r>
            <a:endParaRPr/>
          </a:p>
        </p:txBody>
      </p:sp>
      <p:sp>
        <p:nvSpPr>
          <p:cNvPr id="404" name="Google Shape;404;p32"/>
          <p:cNvSpPr txBox="1"/>
          <p:nvPr>
            <p:ph idx="1" type="body"/>
          </p:nvPr>
        </p:nvSpPr>
        <p:spPr>
          <a:xfrm>
            <a:off x="311700" y="1152475"/>
            <a:ext cx="2955900" cy="3416400"/>
          </a:xfrm>
          <a:prstGeom prst="rect">
            <a:avLst/>
          </a:prstGeom>
        </p:spPr>
        <p:txBody>
          <a:bodyPr anchorCtr="0" anchor="t" bIns="91425" lIns="91425" spcFirstLastPara="1" rIns="91425" wrap="square" tIns="91425">
            <a:normAutofit/>
          </a:bodyPr>
          <a:lstStyle/>
          <a:p>
            <a:pPr indent="151505" lvl="0" marL="89574" marR="21794" rtl="0" algn="just">
              <a:lnSpc>
                <a:spcPct val="109614"/>
              </a:lnSpc>
              <a:spcBef>
                <a:spcPts val="113"/>
              </a:spcBef>
              <a:spcAft>
                <a:spcPts val="0"/>
              </a:spcAft>
              <a:buNone/>
            </a:pPr>
            <a:r>
              <a:rPr lang="en" sz="1097">
                <a:solidFill>
                  <a:schemeClr val="dk1"/>
                </a:solidFill>
              </a:rPr>
              <a:t>The control structure of EV charging involves the distribution grid, the EV charging stations and EVs. Classified into:</a:t>
            </a:r>
            <a:endParaRPr sz="1097">
              <a:solidFill>
                <a:schemeClr val="dk1"/>
              </a:solidFill>
            </a:endParaRPr>
          </a:p>
          <a:p>
            <a:pPr indent="-298260" lvl="0" marL="457200" marR="21470" rtl="0" algn="just">
              <a:lnSpc>
                <a:spcPct val="109320"/>
              </a:lnSpc>
              <a:spcBef>
                <a:spcPts val="1182"/>
              </a:spcBef>
              <a:spcAft>
                <a:spcPts val="0"/>
              </a:spcAft>
              <a:buClr>
                <a:schemeClr val="dk1"/>
              </a:buClr>
              <a:buSzPts val="1097"/>
              <a:buAutoNum type="arabicPeriod"/>
            </a:pPr>
            <a:r>
              <a:rPr i="1" lang="en" sz="1097">
                <a:solidFill>
                  <a:schemeClr val="dk1"/>
                </a:solidFill>
              </a:rPr>
              <a:t>Vehicle mobility consideration</a:t>
            </a:r>
            <a:endParaRPr i="1" sz="1097">
              <a:solidFill>
                <a:schemeClr val="dk1"/>
              </a:solidFill>
            </a:endParaRPr>
          </a:p>
          <a:p>
            <a:pPr indent="-298260" lvl="0" marL="457200" marR="21289" rtl="0" algn="l">
              <a:lnSpc>
                <a:spcPct val="109320"/>
              </a:lnSpc>
              <a:spcBef>
                <a:spcPts val="0"/>
              </a:spcBef>
              <a:spcAft>
                <a:spcPts val="0"/>
              </a:spcAft>
              <a:buClr>
                <a:schemeClr val="dk1"/>
              </a:buClr>
              <a:buSzPts val="1097"/>
              <a:buAutoNum type="arabicPeriod"/>
            </a:pPr>
            <a:r>
              <a:rPr i="1" lang="en" sz="1097">
                <a:solidFill>
                  <a:schemeClr val="dk1"/>
                </a:solidFill>
              </a:rPr>
              <a:t>Charging coordination</a:t>
            </a:r>
            <a:endParaRPr i="1" sz="1097">
              <a:solidFill>
                <a:schemeClr val="dk1"/>
              </a:solidFill>
            </a:endParaRPr>
          </a:p>
          <a:p>
            <a:pPr indent="-298260" lvl="0" marL="457200" marR="109768" rtl="0" algn="just">
              <a:lnSpc>
                <a:spcPct val="109320"/>
              </a:lnSpc>
              <a:spcBef>
                <a:spcPts val="0"/>
              </a:spcBef>
              <a:spcAft>
                <a:spcPts val="0"/>
              </a:spcAft>
              <a:buClr>
                <a:schemeClr val="dk1"/>
              </a:buClr>
              <a:buSzPts val="1097"/>
              <a:buAutoNum type="arabicPeriod"/>
            </a:pPr>
            <a:r>
              <a:rPr i="1" lang="en" sz="1097">
                <a:solidFill>
                  <a:schemeClr val="dk1"/>
                </a:solidFill>
              </a:rPr>
              <a:t>Control structure consideration.</a:t>
            </a:r>
            <a:endParaRPr sz="1097">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3"/>
          <p:cNvPicPr preferRelativeResize="0"/>
          <p:nvPr/>
        </p:nvPicPr>
        <p:blipFill>
          <a:blip r:embed="rId3">
            <a:alphaModFix/>
          </a:blip>
          <a:stretch>
            <a:fillRect/>
          </a:stretch>
        </p:blipFill>
        <p:spPr>
          <a:xfrm>
            <a:off x="3288574" y="1170125"/>
            <a:ext cx="5703025" cy="3416400"/>
          </a:xfrm>
          <a:prstGeom prst="rect">
            <a:avLst/>
          </a:prstGeom>
          <a:noFill/>
          <a:ln>
            <a:noFill/>
          </a:ln>
        </p:spPr>
      </p:pic>
      <p:sp>
        <p:nvSpPr>
          <p:cNvPr id="410" name="Google Shape;410;p33"/>
          <p:cNvSpPr txBox="1"/>
          <p:nvPr>
            <p:ph type="title"/>
          </p:nvPr>
        </p:nvSpPr>
        <p:spPr>
          <a:xfrm>
            <a:off x="400950" y="1318650"/>
            <a:ext cx="3842700" cy="535200"/>
          </a:xfrm>
          <a:prstGeom prst="rect">
            <a:avLst/>
          </a:prstGeom>
        </p:spPr>
        <p:txBody>
          <a:bodyPr anchorCtr="0" anchor="t" bIns="91425" lIns="91425" spcFirstLastPara="1" rIns="91425" wrap="square" tIns="91425">
            <a:normAutofit fontScale="90000"/>
          </a:bodyPr>
          <a:lstStyle/>
          <a:p>
            <a:pPr indent="0" lvl="0" marL="1113" rtl="0" algn="l">
              <a:spcBef>
                <a:spcPts val="1088"/>
              </a:spcBef>
              <a:spcAft>
                <a:spcPts val="0"/>
              </a:spcAft>
              <a:buClr>
                <a:schemeClr val="dk1"/>
              </a:buClr>
              <a:buSzPct val="42307"/>
              <a:buFont typeface="Arial"/>
              <a:buNone/>
            </a:pPr>
            <a:r>
              <a:rPr lang="en"/>
              <a:t>Communication network for EV charging </a:t>
            </a:r>
            <a:endParaRPr/>
          </a:p>
        </p:txBody>
      </p:sp>
      <p:sp>
        <p:nvSpPr>
          <p:cNvPr id="411" name="Google Shape;411;p33"/>
          <p:cNvSpPr txBox="1"/>
          <p:nvPr>
            <p:ph idx="1" type="body"/>
          </p:nvPr>
        </p:nvSpPr>
        <p:spPr>
          <a:xfrm>
            <a:off x="329000" y="2189825"/>
            <a:ext cx="355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97">
                <a:solidFill>
                  <a:schemeClr val="dk1"/>
                </a:solidFill>
              </a:rPr>
              <a:t>An effective communication system between EVs, EVSEs and the grid  is necessary for a smart EV charging management</a:t>
            </a:r>
            <a:endParaRPr sz="1097">
              <a:solidFill>
                <a:schemeClr val="dk1"/>
              </a:solidFill>
            </a:endParaRPr>
          </a:p>
          <a:p>
            <a:pPr indent="0" lvl="0" marL="0" rtl="0" algn="l">
              <a:spcBef>
                <a:spcPts val="0"/>
              </a:spcBef>
              <a:spcAft>
                <a:spcPts val="0"/>
              </a:spcAft>
              <a:buNone/>
            </a:pPr>
            <a:r>
              <a:t/>
            </a:r>
            <a:endParaRPr sz="1097">
              <a:solidFill>
                <a:schemeClr val="dk1"/>
              </a:solidFill>
            </a:endParaRPr>
          </a:p>
          <a:p>
            <a:pPr indent="0" lvl="0" marL="0" marR="20965" rtl="0" algn="just">
              <a:lnSpc>
                <a:spcPct val="109277"/>
              </a:lnSpc>
              <a:spcBef>
                <a:spcPts val="0"/>
              </a:spcBef>
              <a:spcAft>
                <a:spcPts val="0"/>
              </a:spcAft>
              <a:buNone/>
            </a:pPr>
            <a:r>
              <a:rPr lang="en" sz="1097">
                <a:solidFill>
                  <a:schemeClr val="dk1"/>
                </a:solidFill>
              </a:rPr>
              <a:t>Available communication protocols can be classified into:</a:t>
            </a:r>
            <a:endParaRPr sz="1097">
              <a:solidFill>
                <a:schemeClr val="dk1"/>
              </a:solidFill>
            </a:endParaRPr>
          </a:p>
          <a:p>
            <a:pPr indent="-298260" lvl="0" marL="457200" marR="21046" rtl="0" algn="just">
              <a:lnSpc>
                <a:spcPct val="109318"/>
              </a:lnSpc>
              <a:spcBef>
                <a:spcPts val="1190"/>
              </a:spcBef>
              <a:spcAft>
                <a:spcPts val="0"/>
              </a:spcAft>
              <a:buClr>
                <a:schemeClr val="dk1"/>
              </a:buClr>
              <a:buSzPts val="1097"/>
              <a:buAutoNum type="arabicPeriod"/>
            </a:pPr>
            <a:r>
              <a:rPr i="1" lang="en" sz="1097">
                <a:solidFill>
                  <a:schemeClr val="dk1"/>
                </a:solidFill>
              </a:rPr>
              <a:t>Wireline communication.</a:t>
            </a:r>
            <a:endParaRPr i="1" sz="1097">
              <a:solidFill>
                <a:schemeClr val="dk1"/>
              </a:solidFill>
            </a:endParaRPr>
          </a:p>
          <a:p>
            <a:pPr indent="-298260" lvl="0" marL="457200" rtl="0" algn="l">
              <a:lnSpc>
                <a:spcPct val="109363"/>
              </a:lnSpc>
              <a:spcBef>
                <a:spcPts val="0"/>
              </a:spcBef>
              <a:spcAft>
                <a:spcPts val="0"/>
              </a:spcAft>
              <a:buClr>
                <a:schemeClr val="dk1"/>
              </a:buClr>
              <a:buSzPts val="1097"/>
              <a:buAutoNum type="arabicPeriod"/>
            </a:pPr>
            <a:r>
              <a:rPr lang="en" sz="1097">
                <a:solidFill>
                  <a:schemeClr val="dk1"/>
                </a:solidFill>
              </a:rPr>
              <a:t>Wireless communication </a:t>
            </a:r>
            <a:endParaRPr i="1" sz="1097">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